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80"/>
  </p:notesMasterIdLst>
  <p:handoutMasterIdLst>
    <p:handoutMasterId r:id="rId81"/>
  </p:handoutMasterIdLst>
  <p:sldIdLst>
    <p:sldId id="360" r:id="rId2"/>
    <p:sldId id="473" r:id="rId3"/>
    <p:sldId id="361" r:id="rId4"/>
    <p:sldId id="415" r:id="rId5"/>
    <p:sldId id="362" r:id="rId6"/>
    <p:sldId id="437" r:id="rId7"/>
    <p:sldId id="453" r:id="rId8"/>
    <p:sldId id="454" r:id="rId9"/>
    <p:sldId id="455" r:id="rId10"/>
    <p:sldId id="456" r:id="rId11"/>
    <p:sldId id="458" r:id="rId12"/>
    <p:sldId id="459" r:id="rId13"/>
    <p:sldId id="460" r:id="rId14"/>
    <p:sldId id="461" r:id="rId15"/>
    <p:sldId id="462" r:id="rId16"/>
    <p:sldId id="463" r:id="rId17"/>
    <p:sldId id="476" r:id="rId18"/>
    <p:sldId id="478" r:id="rId19"/>
    <p:sldId id="479" r:id="rId20"/>
    <p:sldId id="477" r:id="rId21"/>
    <p:sldId id="363" r:id="rId22"/>
    <p:sldId id="364" r:id="rId23"/>
    <p:sldId id="365" r:id="rId24"/>
    <p:sldId id="366" r:id="rId25"/>
    <p:sldId id="367" r:id="rId26"/>
    <p:sldId id="368" r:id="rId27"/>
    <p:sldId id="369" r:id="rId28"/>
    <p:sldId id="465" r:id="rId29"/>
    <p:sldId id="370" r:id="rId30"/>
    <p:sldId id="371" r:id="rId31"/>
    <p:sldId id="468" r:id="rId32"/>
    <p:sldId id="372" r:id="rId33"/>
    <p:sldId id="373" r:id="rId34"/>
    <p:sldId id="374" r:id="rId35"/>
    <p:sldId id="375" r:id="rId36"/>
    <p:sldId id="376" r:id="rId37"/>
    <p:sldId id="377" r:id="rId38"/>
    <p:sldId id="378" r:id="rId39"/>
    <p:sldId id="379" r:id="rId40"/>
    <p:sldId id="380" r:id="rId41"/>
    <p:sldId id="469" r:id="rId42"/>
    <p:sldId id="472" r:id="rId43"/>
    <p:sldId id="381" r:id="rId44"/>
    <p:sldId id="382" r:id="rId45"/>
    <p:sldId id="383" r:id="rId46"/>
    <p:sldId id="384" r:id="rId47"/>
    <p:sldId id="385" r:id="rId48"/>
    <p:sldId id="386" r:id="rId49"/>
    <p:sldId id="387" r:id="rId50"/>
    <p:sldId id="388" r:id="rId51"/>
    <p:sldId id="389" r:id="rId52"/>
    <p:sldId id="474" r:id="rId53"/>
    <p:sldId id="475" r:id="rId54"/>
    <p:sldId id="390" r:id="rId55"/>
    <p:sldId id="391" r:id="rId56"/>
    <p:sldId id="392" r:id="rId57"/>
    <p:sldId id="393" r:id="rId58"/>
    <p:sldId id="394" r:id="rId59"/>
    <p:sldId id="395" r:id="rId60"/>
    <p:sldId id="396" r:id="rId61"/>
    <p:sldId id="397" r:id="rId62"/>
    <p:sldId id="398" r:id="rId63"/>
    <p:sldId id="399" r:id="rId64"/>
    <p:sldId id="400" r:id="rId65"/>
    <p:sldId id="401" r:id="rId66"/>
    <p:sldId id="402" r:id="rId67"/>
    <p:sldId id="403" r:id="rId68"/>
    <p:sldId id="404" r:id="rId69"/>
    <p:sldId id="405" r:id="rId70"/>
    <p:sldId id="406" r:id="rId71"/>
    <p:sldId id="407" r:id="rId72"/>
    <p:sldId id="408" r:id="rId73"/>
    <p:sldId id="409" r:id="rId74"/>
    <p:sldId id="410" r:id="rId75"/>
    <p:sldId id="411" r:id="rId76"/>
    <p:sldId id="412" r:id="rId77"/>
    <p:sldId id="413" r:id="rId78"/>
    <p:sldId id="414" r:id="rId79"/>
  </p:sldIdLst>
  <p:sldSz cx="9144000" cy="6858000" type="letter"/>
  <p:notesSz cx="7077075" cy="9363075"/>
  <p:defaultTextStyle>
    <a:defPPr>
      <a:defRPr lang="en-US"/>
    </a:defPPr>
    <a:lvl1pPr algn="l" rtl="0" fontAlgn="base">
      <a:spcBef>
        <a:spcPct val="0"/>
      </a:spcBef>
      <a:spcAft>
        <a:spcPct val="0"/>
      </a:spcAft>
      <a:defRPr sz="2400" kern="1200">
        <a:solidFill>
          <a:srgbClr val="000066"/>
        </a:solidFill>
        <a:latin typeface="Arial" charset="0"/>
        <a:ea typeface="+mn-ea"/>
        <a:cs typeface="Arial" charset="0"/>
      </a:defRPr>
    </a:lvl1pPr>
    <a:lvl2pPr marL="457200" algn="l" rtl="0" fontAlgn="base">
      <a:spcBef>
        <a:spcPct val="0"/>
      </a:spcBef>
      <a:spcAft>
        <a:spcPct val="0"/>
      </a:spcAft>
      <a:defRPr sz="2400" kern="1200">
        <a:solidFill>
          <a:srgbClr val="000066"/>
        </a:solidFill>
        <a:latin typeface="Arial" charset="0"/>
        <a:ea typeface="+mn-ea"/>
        <a:cs typeface="Arial" charset="0"/>
      </a:defRPr>
    </a:lvl2pPr>
    <a:lvl3pPr marL="914400" algn="l" rtl="0" fontAlgn="base">
      <a:spcBef>
        <a:spcPct val="0"/>
      </a:spcBef>
      <a:spcAft>
        <a:spcPct val="0"/>
      </a:spcAft>
      <a:defRPr sz="2400" kern="1200">
        <a:solidFill>
          <a:srgbClr val="000066"/>
        </a:solidFill>
        <a:latin typeface="Arial" charset="0"/>
        <a:ea typeface="+mn-ea"/>
        <a:cs typeface="Arial" charset="0"/>
      </a:defRPr>
    </a:lvl3pPr>
    <a:lvl4pPr marL="1371600" algn="l" rtl="0" fontAlgn="base">
      <a:spcBef>
        <a:spcPct val="0"/>
      </a:spcBef>
      <a:spcAft>
        <a:spcPct val="0"/>
      </a:spcAft>
      <a:defRPr sz="2400" kern="1200">
        <a:solidFill>
          <a:srgbClr val="000066"/>
        </a:solidFill>
        <a:latin typeface="Arial" charset="0"/>
        <a:ea typeface="+mn-ea"/>
        <a:cs typeface="Arial" charset="0"/>
      </a:defRPr>
    </a:lvl4pPr>
    <a:lvl5pPr marL="1828800" algn="l" rtl="0" fontAlgn="base">
      <a:spcBef>
        <a:spcPct val="0"/>
      </a:spcBef>
      <a:spcAft>
        <a:spcPct val="0"/>
      </a:spcAft>
      <a:defRPr sz="2400" kern="1200">
        <a:solidFill>
          <a:srgbClr val="000066"/>
        </a:solidFill>
        <a:latin typeface="Arial" charset="0"/>
        <a:ea typeface="+mn-ea"/>
        <a:cs typeface="Arial" charset="0"/>
      </a:defRPr>
    </a:lvl5pPr>
    <a:lvl6pPr marL="2286000" algn="l" defTabSz="914400" rtl="0" eaLnBrk="1" latinLnBrk="0" hangingPunct="1">
      <a:defRPr sz="2400" kern="1200">
        <a:solidFill>
          <a:srgbClr val="000066"/>
        </a:solidFill>
        <a:latin typeface="Arial" charset="0"/>
        <a:ea typeface="+mn-ea"/>
        <a:cs typeface="Arial" charset="0"/>
      </a:defRPr>
    </a:lvl6pPr>
    <a:lvl7pPr marL="2743200" algn="l" defTabSz="914400" rtl="0" eaLnBrk="1" latinLnBrk="0" hangingPunct="1">
      <a:defRPr sz="2400" kern="1200">
        <a:solidFill>
          <a:srgbClr val="000066"/>
        </a:solidFill>
        <a:latin typeface="Arial" charset="0"/>
        <a:ea typeface="+mn-ea"/>
        <a:cs typeface="Arial" charset="0"/>
      </a:defRPr>
    </a:lvl7pPr>
    <a:lvl8pPr marL="3200400" algn="l" defTabSz="914400" rtl="0" eaLnBrk="1" latinLnBrk="0" hangingPunct="1">
      <a:defRPr sz="2400" kern="1200">
        <a:solidFill>
          <a:srgbClr val="000066"/>
        </a:solidFill>
        <a:latin typeface="Arial" charset="0"/>
        <a:ea typeface="+mn-ea"/>
        <a:cs typeface="Arial" charset="0"/>
      </a:defRPr>
    </a:lvl8pPr>
    <a:lvl9pPr marL="3657600" algn="l" defTabSz="914400" rtl="0" eaLnBrk="1" latinLnBrk="0" hangingPunct="1">
      <a:defRPr sz="2400" kern="1200">
        <a:solidFill>
          <a:srgbClr val="000066"/>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0066"/>
    <a:srgbClr val="FFFF00"/>
    <a:srgbClr val="5F5F5F"/>
    <a:srgbClr val="4D4D4D"/>
    <a:srgbClr val="FF0000"/>
    <a:srgbClr val="009900"/>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00" autoAdjust="0"/>
    <p:restoredTop sz="90078" autoAdjust="0"/>
  </p:normalViewPr>
  <p:slideViewPr>
    <p:cSldViewPr snapToGrid="0">
      <p:cViewPr varScale="1">
        <p:scale>
          <a:sx n="65" d="100"/>
          <a:sy n="65" d="100"/>
        </p:scale>
        <p:origin x="-120" y="-528"/>
      </p:cViewPr>
      <p:guideLst>
        <p:guide orient="horz" pos="3403"/>
        <p:guide orient="horz" pos="1123"/>
        <p:guide pos="489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Lst>
  </p:outlineViewPr>
  <p:notesTextViewPr>
    <p:cViewPr>
      <p:scale>
        <a:sx n="100" d="100"/>
        <a:sy n="100" d="100"/>
      </p:scale>
      <p:origin x="0" y="0"/>
    </p:cViewPr>
  </p:notesTextViewPr>
  <p:sorterViewPr>
    <p:cViewPr>
      <p:scale>
        <a:sx n="100" d="100"/>
        <a:sy n="100" d="100"/>
      </p:scale>
      <p:origin x="0" y="29598"/>
    </p:cViewPr>
  </p:sorterViewPr>
  <p:notesViewPr>
    <p:cSldViewPr snapToGrid="0">
      <p:cViewPr varScale="1">
        <p:scale>
          <a:sx n="73" d="100"/>
          <a:sy n="73" d="100"/>
        </p:scale>
        <p:origin x="-2100" y="-114"/>
      </p:cViewPr>
      <p:guideLst>
        <p:guide orient="horz" pos="2949"/>
        <p:guide pos="222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4.xml"/><Relationship Id="rId13" Type="http://schemas.openxmlformats.org/officeDocument/2006/relationships/slide" Target="slides/slide30.xml"/><Relationship Id="rId18" Type="http://schemas.openxmlformats.org/officeDocument/2006/relationships/slide" Target="slides/slide44.xml"/><Relationship Id="rId26" Type="http://schemas.openxmlformats.org/officeDocument/2006/relationships/slide" Target="slides/slide56.xml"/><Relationship Id="rId39" Type="http://schemas.openxmlformats.org/officeDocument/2006/relationships/slide" Target="slides/slide69.xml"/><Relationship Id="rId3" Type="http://schemas.openxmlformats.org/officeDocument/2006/relationships/slide" Target="slides/slide3.xml"/><Relationship Id="rId21" Type="http://schemas.openxmlformats.org/officeDocument/2006/relationships/slide" Target="slides/slide47.xml"/><Relationship Id="rId34" Type="http://schemas.openxmlformats.org/officeDocument/2006/relationships/slide" Target="slides/slide64.xml"/><Relationship Id="rId42" Type="http://schemas.openxmlformats.org/officeDocument/2006/relationships/slide" Target="slides/slide72.xml"/><Relationship Id="rId47" Type="http://schemas.openxmlformats.org/officeDocument/2006/relationships/slide" Target="slides/slide77.xml"/><Relationship Id="rId7" Type="http://schemas.openxmlformats.org/officeDocument/2006/relationships/slide" Target="slides/slide23.xml"/><Relationship Id="rId12" Type="http://schemas.openxmlformats.org/officeDocument/2006/relationships/slide" Target="slides/slide28.xml"/><Relationship Id="rId17" Type="http://schemas.openxmlformats.org/officeDocument/2006/relationships/slide" Target="slides/slide37.xml"/><Relationship Id="rId25" Type="http://schemas.openxmlformats.org/officeDocument/2006/relationships/slide" Target="slides/slide51.xml"/><Relationship Id="rId33" Type="http://schemas.openxmlformats.org/officeDocument/2006/relationships/slide" Target="slides/slide63.xml"/><Relationship Id="rId38" Type="http://schemas.openxmlformats.org/officeDocument/2006/relationships/slide" Target="slides/slide68.xml"/><Relationship Id="rId46" Type="http://schemas.openxmlformats.org/officeDocument/2006/relationships/slide" Target="slides/slide76.xml"/><Relationship Id="rId2" Type="http://schemas.openxmlformats.org/officeDocument/2006/relationships/slide" Target="slides/slide2.xml"/><Relationship Id="rId16" Type="http://schemas.openxmlformats.org/officeDocument/2006/relationships/slide" Target="slides/slide36.xml"/><Relationship Id="rId20" Type="http://schemas.openxmlformats.org/officeDocument/2006/relationships/slide" Target="slides/slide46.xml"/><Relationship Id="rId29" Type="http://schemas.openxmlformats.org/officeDocument/2006/relationships/slide" Target="slides/slide59.xml"/><Relationship Id="rId41" Type="http://schemas.openxmlformats.org/officeDocument/2006/relationships/slide" Target="slides/slide71.xml"/><Relationship Id="rId1" Type="http://schemas.openxmlformats.org/officeDocument/2006/relationships/slide" Target="slides/slide1.xml"/><Relationship Id="rId6" Type="http://schemas.openxmlformats.org/officeDocument/2006/relationships/slide" Target="slides/slide22.xml"/><Relationship Id="rId11" Type="http://schemas.openxmlformats.org/officeDocument/2006/relationships/slide" Target="slides/slide27.xml"/><Relationship Id="rId24" Type="http://schemas.openxmlformats.org/officeDocument/2006/relationships/slide" Target="slides/slide50.xml"/><Relationship Id="rId32" Type="http://schemas.openxmlformats.org/officeDocument/2006/relationships/slide" Target="slides/slide62.xml"/><Relationship Id="rId37" Type="http://schemas.openxmlformats.org/officeDocument/2006/relationships/slide" Target="slides/slide67.xml"/><Relationship Id="rId40" Type="http://schemas.openxmlformats.org/officeDocument/2006/relationships/slide" Target="slides/slide70.xml"/><Relationship Id="rId45" Type="http://schemas.openxmlformats.org/officeDocument/2006/relationships/slide" Target="slides/slide75.xml"/><Relationship Id="rId5" Type="http://schemas.openxmlformats.org/officeDocument/2006/relationships/slide" Target="slides/slide21.xml"/><Relationship Id="rId15" Type="http://schemas.openxmlformats.org/officeDocument/2006/relationships/slide" Target="slides/slide35.xml"/><Relationship Id="rId23" Type="http://schemas.openxmlformats.org/officeDocument/2006/relationships/slide" Target="slides/slide49.xml"/><Relationship Id="rId28" Type="http://schemas.openxmlformats.org/officeDocument/2006/relationships/slide" Target="slides/slide58.xml"/><Relationship Id="rId36" Type="http://schemas.openxmlformats.org/officeDocument/2006/relationships/slide" Target="slides/slide66.xml"/><Relationship Id="rId10" Type="http://schemas.openxmlformats.org/officeDocument/2006/relationships/slide" Target="slides/slide26.xml"/><Relationship Id="rId19" Type="http://schemas.openxmlformats.org/officeDocument/2006/relationships/slide" Target="slides/slide45.xml"/><Relationship Id="rId31" Type="http://schemas.openxmlformats.org/officeDocument/2006/relationships/slide" Target="slides/slide61.xml"/><Relationship Id="rId44" Type="http://schemas.openxmlformats.org/officeDocument/2006/relationships/slide" Target="slides/slide74.xml"/><Relationship Id="rId4" Type="http://schemas.openxmlformats.org/officeDocument/2006/relationships/slide" Target="slides/slide4.xml"/><Relationship Id="rId9" Type="http://schemas.openxmlformats.org/officeDocument/2006/relationships/slide" Target="slides/slide25.xml"/><Relationship Id="rId14" Type="http://schemas.openxmlformats.org/officeDocument/2006/relationships/slide" Target="slides/slide32.xml"/><Relationship Id="rId22" Type="http://schemas.openxmlformats.org/officeDocument/2006/relationships/slide" Target="slides/slide48.xml"/><Relationship Id="rId27" Type="http://schemas.openxmlformats.org/officeDocument/2006/relationships/slide" Target="slides/slide57.xml"/><Relationship Id="rId30" Type="http://schemas.openxmlformats.org/officeDocument/2006/relationships/slide" Target="slides/slide60.xml"/><Relationship Id="rId35" Type="http://schemas.openxmlformats.org/officeDocument/2006/relationships/slide" Target="slides/slide65.xml"/><Relationship Id="rId43" Type="http://schemas.openxmlformats.org/officeDocument/2006/relationships/slide" Target="slides/slide73.xml"/><Relationship Id="rId48" Type="http://schemas.openxmlformats.org/officeDocument/2006/relationships/slide" Target="slides/slide78.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1"/>
            <a:ext cx="3067040" cy="469083"/>
          </a:xfrm>
          <a:prstGeom prst="rect">
            <a:avLst/>
          </a:prstGeom>
          <a:noFill/>
          <a:ln w="9525">
            <a:noFill/>
            <a:miter lim="800000"/>
            <a:headEnd/>
            <a:tailEnd/>
          </a:ln>
          <a:effectLst/>
        </p:spPr>
        <p:txBody>
          <a:bodyPr vert="horz" wrap="square" lIns="93928" tIns="46964" rIns="93928" bIns="46964" numCol="1" anchor="t" anchorCtr="0" compatLnSpc="1">
            <a:prstTxWarp prst="textNoShape">
              <a:avLst/>
            </a:prstTxWarp>
          </a:bodyPr>
          <a:lstStyle>
            <a:lvl1pPr defTabSz="938760">
              <a:defRPr sz="1300">
                <a:solidFill>
                  <a:schemeClr val="tx1"/>
                </a:solidFill>
                <a:cs typeface="+mn-cs"/>
              </a:defRPr>
            </a:lvl1pPr>
          </a:lstStyle>
          <a:p>
            <a:pPr>
              <a:defRPr/>
            </a:pPr>
            <a:r>
              <a:rPr lang="en-US" smtClean="0"/>
              <a:t>CS5540 HCI</a:t>
            </a:r>
            <a:endParaRPr lang="en-US"/>
          </a:p>
        </p:txBody>
      </p:sp>
      <p:sp>
        <p:nvSpPr>
          <p:cNvPr id="18435" name="Rectangle 3"/>
          <p:cNvSpPr>
            <a:spLocks noGrp="1" noChangeArrowheads="1"/>
          </p:cNvSpPr>
          <p:nvPr>
            <p:ph type="dt" sz="quarter" idx="1"/>
          </p:nvPr>
        </p:nvSpPr>
        <p:spPr bwMode="auto">
          <a:xfrm>
            <a:off x="4008500" y="1"/>
            <a:ext cx="3067040" cy="469083"/>
          </a:xfrm>
          <a:prstGeom prst="rect">
            <a:avLst/>
          </a:prstGeom>
          <a:noFill/>
          <a:ln w="9525">
            <a:noFill/>
            <a:miter lim="800000"/>
            <a:headEnd/>
            <a:tailEnd/>
          </a:ln>
          <a:effectLst/>
        </p:spPr>
        <p:txBody>
          <a:bodyPr vert="horz" wrap="square" lIns="93928" tIns="46964" rIns="93928" bIns="46964" numCol="1" anchor="t" anchorCtr="0" compatLnSpc="1">
            <a:prstTxWarp prst="textNoShape">
              <a:avLst/>
            </a:prstTxWarp>
          </a:bodyPr>
          <a:lstStyle>
            <a:lvl1pPr algn="r" defTabSz="938760">
              <a:defRPr sz="1300">
                <a:solidFill>
                  <a:schemeClr val="tx1"/>
                </a:solidFill>
                <a:cs typeface="+mn-cs"/>
              </a:defRPr>
            </a:lvl1pPr>
          </a:lstStyle>
          <a:p>
            <a:pPr>
              <a:defRPr/>
            </a:pPr>
            <a:r>
              <a:rPr lang="en-US" smtClean="0"/>
              <a:t>Fall 2010</a:t>
            </a:r>
            <a:endParaRPr lang="en-US"/>
          </a:p>
        </p:txBody>
      </p:sp>
      <p:sp>
        <p:nvSpPr>
          <p:cNvPr id="18436" name="Rectangle 4"/>
          <p:cNvSpPr>
            <a:spLocks noGrp="1" noChangeArrowheads="1"/>
          </p:cNvSpPr>
          <p:nvPr>
            <p:ph type="ftr" sz="quarter" idx="2"/>
          </p:nvPr>
        </p:nvSpPr>
        <p:spPr bwMode="auto">
          <a:xfrm>
            <a:off x="0" y="8892445"/>
            <a:ext cx="3067040" cy="469083"/>
          </a:xfrm>
          <a:prstGeom prst="rect">
            <a:avLst/>
          </a:prstGeom>
          <a:noFill/>
          <a:ln w="9525">
            <a:noFill/>
            <a:miter lim="800000"/>
            <a:headEnd/>
            <a:tailEnd/>
          </a:ln>
          <a:effectLst/>
        </p:spPr>
        <p:txBody>
          <a:bodyPr vert="horz" wrap="square" lIns="93928" tIns="46964" rIns="93928" bIns="46964" numCol="1" anchor="b" anchorCtr="0" compatLnSpc="1">
            <a:prstTxWarp prst="textNoShape">
              <a:avLst/>
            </a:prstTxWarp>
          </a:bodyPr>
          <a:lstStyle>
            <a:lvl1pPr defTabSz="938760">
              <a:defRPr sz="1300">
                <a:solidFill>
                  <a:schemeClr val="tx1"/>
                </a:solidFill>
                <a:cs typeface="+mn-cs"/>
              </a:defRPr>
            </a:lvl1pPr>
          </a:lstStyle>
          <a:p>
            <a:pPr>
              <a:defRPr/>
            </a:pPr>
            <a:r>
              <a:rPr lang="en-US" smtClean="0"/>
              <a:t>R F Riesenfeld</a:t>
            </a:r>
            <a:endParaRPr lang="en-US"/>
          </a:p>
        </p:txBody>
      </p:sp>
      <p:sp>
        <p:nvSpPr>
          <p:cNvPr id="18437" name="Rectangle 5"/>
          <p:cNvSpPr>
            <a:spLocks noGrp="1" noChangeArrowheads="1"/>
          </p:cNvSpPr>
          <p:nvPr>
            <p:ph type="sldNum" sz="quarter" idx="3"/>
          </p:nvPr>
        </p:nvSpPr>
        <p:spPr bwMode="auto">
          <a:xfrm>
            <a:off x="4008500" y="8892445"/>
            <a:ext cx="3067040" cy="469083"/>
          </a:xfrm>
          <a:prstGeom prst="rect">
            <a:avLst/>
          </a:prstGeom>
          <a:noFill/>
          <a:ln w="9525">
            <a:noFill/>
            <a:miter lim="800000"/>
            <a:headEnd/>
            <a:tailEnd/>
          </a:ln>
          <a:effectLst/>
        </p:spPr>
        <p:txBody>
          <a:bodyPr vert="horz" wrap="square" lIns="93928" tIns="46964" rIns="93928" bIns="46964" numCol="1" anchor="b" anchorCtr="0" compatLnSpc="1">
            <a:prstTxWarp prst="textNoShape">
              <a:avLst/>
            </a:prstTxWarp>
          </a:bodyPr>
          <a:lstStyle>
            <a:lvl1pPr algn="r" defTabSz="938760">
              <a:defRPr sz="1300">
                <a:solidFill>
                  <a:schemeClr val="tx1"/>
                </a:solidFill>
                <a:cs typeface="+mn-cs"/>
              </a:defRPr>
            </a:lvl1pPr>
          </a:lstStyle>
          <a:p>
            <a:pPr>
              <a:defRPr/>
            </a:pPr>
            <a:fld id="{3B07B4DD-26B1-4C73-AC74-22B849B833DB}" type="slidenum">
              <a:rPr lang="en-US"/>
              <a:pPr>
                <a:defRPr/>
              </a:pPr>
              <a:t>‹#›</a:t>
            </a:fld>
            <a:endParaRPr lang="en-US" dirty="0"/>
          </a:p>
        </p:txBody>
      </p:sp>
      <p:sp>
        <p:nvSpPr>
          <p:cNvPr id="7" name="Rectangle 6"/>
          <p:cNvSpPr/>
          <p:nvPr/>
        </p:nvSpPr>
        <p:spPr>
          <a:xfrm>
            <a:off x="1280877" y="252345"/>
            <a:ext cx="4645867" cy="325460"/>
          </a:xfrm>
          <a:prstGeom prst="rect">
            <a:avLst/>
          </a:prstGeom>
        </p:spPr>
        <p:txBody>
          <a:bodyPr lIns="93714" tIns="46856" rIns="93714" bIns="46856">
            <a:spAutoFit/>
          </a:bodyPr>
          <a:lstStyle/>
          <a:p>
            <a:pPr algn="ctr">
              <a:defRPr/>
            </a:pPr>
            <a:r>
              <a:rPr lang="en-US" sz="1500" b="1" dirty="0">
                <a:solidFill>
                  <a:schemeClr val="tx1"/>
                </a:solidFill>
                <a:cs typeface="+mn-cs"/>
              </a:rPr>
              <a:t>Lec Set 01: Preliminaries</a:t>
            </a:r>
            <a:endParaRPr lang="en-US" sz="1500" dirty="0">
              <a:cs typeface="+mn-cs"/>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1"/>
            <a:ext cx="3067040" cy="469083"/>
          </a:xfrm>
          <a:prstGeom prst="rect">
            <a:avLst/>
          </a:prstGeom>
          <a:noFill/>
          <a:ln w="9525">
            <a:noFill/>
            <a:miter lim="800000"/>
            <a:headEnd/>
            <a:tailEnd/>
          </a:ln>
          <a:effectLst/>
        </p:spPr>
        <p:txBody>
          <a:bodyPr vert="horz" wrap="square" lIns="93928" tIns="46964" rIns="93928" bIns="46964" numCol="1" anchor="t" anchorCtr="0" compatLnSpc="1">
            <a:prstTxWarp prst="textNoShape">
              <a:avLst/>
            </a:prstTxWarp>
          </a:bodyPr>
          <a:lstStyle>
            <a:lvl1pPr defTabSz="938760">
              <a:defRPr sz="1300">
                <a:solidFill>
                  <a:schemeClr val="tx1"/>
                </a:solidFill>
                <a:cs typeface="+mn-cs"/>
              </a:defRPr>
            </a:lvl1pPr>
          </a:lstStyle>
          <a:p>
            <a:pPr>
              <a:defRPr/>
            </a:pPr>
            <a:r>
              <a:rPr lang="en-US" smtClean="0"/>
              <a:t>CS5540 HCI</a:t>
            </a:r>
            <a:endParaRPr lang="en-US"/>
          </a:p>
        </p:txBody>
      </p:sp>
      <p:sp>
        <p:nvSpPr>
          <p:cNvPr id="17411" name="Rectangle 3"/>
          <p:cNvSpPr>
            <a:spLocks noGrp="1" noChangeArrowheads="1"/>
          </p:cNvSpPr>
          <p:nvPr>
            <p:ph type="dt" idx="1"/>
          </p:nvPr>
        </p:nvSpPr>
        <p:spPr bwMode="auto">
          <a:xfrm>
            <a:off x="4008500" y="1"/>
            <a:ext cx="3067040" cy="469083"/>
          </a:xfrm>
          <a:prstGeom prst="rect">
            <a:avLst/>
          </a:prstGeom>
          <a:noFill/>
          <a:ln w="9525">
            <a:noFill/>
            <a:miter lim="800000"/>
            <a:headEnd/>
            <a:tailEnd/>
          </a:ln>
          <a:effectLst/>
        </p:spPr>
        <p:txBody>
          <a:bodyPr vert="horz" wrap="square" lIns="93928" tIns="46964" rIns="93928" bIns="46964" numCol="1" anchor="t" anchorCtr="0" compatLnSpc="1">
            <a:prstTxWarp prst="textNoShape">
              <a:avLst/>
            </a:prstTxWarp>
          </a:bodyPr>
          <a:lstStyle>
            <a:lvl1pPr algn="r" defTabSz="938760">
              <a:defRPr sz="1300">
                <a:solidFill>
                  <a:schemeClr val="tx1"/>
                </a:solidFill>
                <a:cs typeface="+mn-cs"/>
              </a:defRPr>
            </a:lvl1pPr>
          </a:lstStyle>
          <a:p>
            <a:pPr>
              <a:defRPr/>
            </a:pPr>
            <a:r>
              <a:rPr lang="en-US" smtClean="0"/>
              <a:t>Fall 2010</a:t>
            </a:r>
            <a:endParaRPr lang="en-US"/>
          </a:p>
        </p:txBody>
      </p:sp>
      <p:sp>
        <p:nvSpPr>
          <p:cNvPr id="78852" name="Rectangle 4"/>
          <p:cNvSpPr>
            <a:spLocks noGrp="1" noRot="1" noChangeAspect="1" noChangeArrowheads="1" noTextEdit="1"/>
          </p:cNvSpPr>
          <p:nvPr>
            <p:ph type="sldImg" idx="2"/>
          </p:nvPr>
        </p:nvSpPr>
        <p:spPr bwMode="auto">
          <a:xfrm>
            <a:off x="1200150" y="703263"/>
            <a:ext cx="4678363" cy="3509962"/>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708015" y="4447771"/>
            <a:ext cx="5661046" cy="4212454"/>
          </a:xfrm>
          <a:prstGeom prst="rect">
            <a:avLst/>
          </a:prstGeom>
          <a:noFill/>
          <a:ln w="9525">
            <a:noFill/>
            <a:miter lim="800000"/>
            <a:headEnd/>
            <a:tailEnd/>
          </a:ln>
          <a:effectLst/>
        </p:spPr>
        <p:txBody>
          <a:bodyPr vert="horz" wrap="square" lIns="93928" tIns="46964" rIns="93928" bIns="4696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892445"/>
            <a:ext cx="3067040" cy="469083"/>
          </a:xfrm>
          <a:prstGeom prst="rect">
            <a:avLst/>
          </a:prstGeom>
          <a:noFill/>
          <a:ln w="9525">
            <a:noFill/>
            <a:miter lim="800000"/>
            <a:headEnd/>
            <a:tailEnd/>
          </a:ln>
          <a:effectLst/>
        </p:spPr>
        <p:txBody>
          <a:bodyPr vert="horz" wrap="square" lIns="93928" tIns="46964" rIns="93928" bIns="46964" numCol="1" anchor="b" anchorCtr="0" compatLnSpc="1">
            <a:prstTxWarp prst="textNoShape">
              <a:avLst/>
            </a:prstTxWarp>
          </a:bodyPr>
          <a:lstStyle>
            <a:lvl1pPr defTabSz="938760">
              <a:defRPr sz="1300">
                <a:solidFill>
                  <a:schemeClr val="tx1"/>
                </a:solidFill>
                <a:cs typeface="+mn-cs"/>
              </a:defRPr>
            </a:lvl1pPr>
          </a:lstStyle>
          <a:p>
            <a:pPr>
              <a:defRPr/>
            </a:pPr>
            <a:r>
              <a:rPr lang="en-US" smtClean="0"/>
              <a:t>R F Riesenfeld</a:t>
            </a:r>
            <a:endParaRPr lang="en-US"/>
          </a:p>
        </p:txBody>
      </p:sp>
      <p:sp>
        <p:nvSpPr>
          <p:cNvPr id="17415" name="Rectangle 7"/>
          <p:cNvSpPr>
            <a:spLocks noGrp="1" noChangeArrowheads="1"/>
          </p:cNvSpPr>
          <p:nvPr>
            <p:ph type="sldNum" sz="quarter" idx="5"/>
          </p:nvPr>
        </p:nvSpPr>
        <p:spPr bwMode="auto">
          <a:xfrm>
            <a:off x="4008500" y="8892445"/>
            <a:ext cx="3067040" cy="469083"/>
          </a:xfrm>
          <a:prstGeom prst="rect">
            <a:avLst/>
          </a:prstGeom>
          <a:noFill/>
          <a:ln w="9525">
            <a:noFill/>
            <a:miter lim="800000"/>
            <a:headEnd/>
            <a:tailEnd/>
          </a:ln>
          <a:effectLst/>
        </p:spPr>
        <p:txBody>
          <a:bodyPr vert="horz" wrap="square" lIns="93928" tIns="46964" rIns="93928" bIns="46964" numCol="1" anchor="b" anchorCtr="0" compatLnSpc="1">
            <a:prstTxWarp prst="textNoShape">
              <a:avLst/>
            </a:prstTxWarp>
          </a:bodyPr>
          <a:lstStyle>
            <a:lvl1pPr algn="r" defTabSz="938760">
              <a:defRPr sz="1300">
                <a:solidFill>
                  <a:schemeClr val="tx1"/>
                </a:solidFill>
                <a:cs typeface="+mn-cs"/>
              </a:defRPr>
            </a:lvl1pPr>
          </a:lstStyle>
          <a:p>
            <a:pPr>
              <a:defRPr/>
            </a:pPr>
            <a:fld id="{3B9D7C47-2B7F-4394-BBAF-36500669EFE2}" type="slidenum">
              <a:rPr lang="en-US"/>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C321E448-CCA7-4AEE-A868-F24A95417860}" type="slidenum">
              <a:rPr lang="en-US" smtClean="0"/>
              <a:pPr>
                <a:defRPr/>
              </a:pPr>
              <a:t>1</a:t>
            </a:fld>
            <a:endParaRPr 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
        <p:nvSpPr>
          <p:cNvPr id="60421" name="Date Placeholder 4"/>
          <p:cNvSpPr>
            <a:spLocks noGrp="1"/>
          </p:cNvSpPr>
          <p:nvPr>
            <p:ph type="dt" sz="quarter" idx="1"/>
          </p:nvPr>
        </p:nvSpPr>
        <p:spPr/>
        <p:txBody>
          <a:bodyPr/>
          <a:lstStyle/>
          <a:p>
            <a:pPr>
              <a:defRPr/>
            </a:pPr>
            <a:r>
              <a:rPr lang="en-US" smtClean="0"/>
              <a:t>Fall 2010</a:t>
            </a:r>
            <a:endParaRPr lang="en-US" smtClean="0"/>
          </a:p>
        </p:txBody>
      </p:sp>
      <p:sp>
        <p:nvSpPr>
          <p:cNvPr id="60422" name="Footer Placeholder 5"/>
          <p:cNvSpPr>
            <a:spLocks noGrp="1"/>
          </p:cNvSpPr>
          <p:nvPr>
            <p:ph type="ftr" sz="quarter" idx="4"/>
          </p:nvPr>
        </p:nvSpPr>
        <p:spPr/>
        <p:txBody>
          <a:bodyPr/>
          <a:lstStyle/>
          <a:p>
            <a:pPr>
              <a:defRPr/>
            </a:pPr>
            <a:r>
              <a:rPr lang="en-US" smtClean="0"/>
              <a:t>R F Riesenfeld</a:t>
            </a:r>
            <a:endParaRPr lang="en-US" smtClean="0"/>
          </a:p>
        </p:txBody>
      </p:sp>
      <p:sp>
        <p:nvSpPr>
          <p:cNvPr id="60423"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dirty="0" smtClean="0">
                <a:solidFill>
                  <a:srgbClr val="FFC000"/>
                </a:solidFill>
              </a:rPr>
            </a:br>
            <a:r>
              <a:rPr lang="en-US" dirty="0" smtClean="0">
                <a:solidFill>
                  <a:srgbClr val="FFC000"/>
                </a:solidFill>
              </a:rPr>
              <a:t/>
            </a:r>
            <a:br>
              <a:rPr lang="en-US" dirty="0" smtClean="0">
                <a:solidFill>
                  <a:srgbClr val="FFC000"/>
                </a:solidFill>
              </a:rPr>
            </a:br>
            <a:r>
              <a:rPr lang="en-US" dirty="0"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dirty="0" smtClean="0"/>
          </a:p>
        </p:txBody>
      </p:sp>
      <p:sp>
        <p:nvSpPr>
          <p:cNvPr id="4" name="Slide Number Placeholder 3"/>
          <p:cNvSpPr>
            <a:spLocks noGrp="1"/>
          </p:cNvSpPr>
          <p:nvPr>
            <p:ph type="sldNum" sz="quarter" idx="5"/>
          </p:nvPr>
        </p:nvSpPr>
        <p:spPr/>
        <p:txBody>
          <a:bodyPr/>
          <a:lstStyle/>
          <a:p>
            <a:pPr>
              <a:defRPr/>
            </a:pPr>
            <a:fld id="{72EDD3B3-C26A-44BF-A5E8-307ECF693895}" type="slidenum">
              <a:rPr lang="en-US" smtClean="0"/>
              <a:pPr>
                <a:defRPr/>
              </a:pPr>
              <a:t>10</a:t>
            </a:fld>
            <a:endParaRPr lang="en-US" dirty="0"/>
          </a:p>
        </p:txBody>
      </p:sp>
      <p:sp>
        <p:nvSpPr>
          <p:cNvPr id="5" name="Date Placeholder 4"/>
          <p:cNvSpPr>
            <a:spLocks noGrp="1"/>
          </p:cNvSpPr>
          <p:nvPr>
            <p:ph type="dt" idx="10"/>
          </p:nvPr>
        </p:nvSpPr>
        <p:spPr/>
        <p:txBody>
          <a:bodyPr/>
          <a:lstStyle/>
          <a:p>
            <a:pPr>
              <a:defRPr/>
            </a:pPr>
            <a:r>
              <a:rPr lang="en-US" smtClean="0"/>
              <a:t>Fall 2010</a:t>
            </a:r>
            <a:endParaRPr lang="en-US"/>
          </a:p>
        </p:txBody>
      </p:sp>
      <p:sp>
        <p:nvSpPr>
          <p:cNvPr id="6" name="Footer Placeholder 5"/>
          <p:cNvSpPr>
            <a:spLocks noGrp="1"/>
          </p:cNvSpPr>
          <p:nvPr>
            <p:ph type="ftr" sz="quarter" idx="11"/>
          </p:nvPr>
        </p:nvSpPr>
        <p:spPr/>
        <p:txBody>
          <a:bodyPr/>
          <a:lstStyle/>
          <a:p>
            <a:pPr>
              <a:defRPr/>
            </a:pPr>
            <a:r>
              <a:rPr lang="en-US" smtClean="0"/>
              <a:t>R F Riesenfeld</a:t>
            </a:r>
            <a:endParaRPr lang="en-US"/>
          </a:p>
        </p:txBody>
      </p:sp>
      <p:sp>
        <p:nvSpPr>
          <p:cNvPr id="7" name="Header Placeholder 6"/>
          <p:cNvSpPr>
            <a:spLocks noGrp="1"/>
          </p:cNvSpPr>
          <p:nvPr>
            <p:ph type="hdr" sz="quarter" idx="12"/>
          </p:nvPr>
        </p:nvSpPr>
        <p:spPr/>
        <p:txBody>
          <a:bodyPr/>
          <a:lstStyle/>
          <a:p>
            <a:pPr>
              <a:defRPr/>
            </a:pPr>
            <a:r>
              <a:rPr lang="en-US" smtClean="0"/>
              <a:t>CS5540 HCI</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dirty="0" smtClean="0">
                <a:solidFill>
                  <a:srgbClr val="FFC000"/>
                </a:solidFill>
              </a:rPr>
            </a:br>
            <a:r>
              <a:rPr lang="en-US" dirty="0" smtClean="0">
                <a:solidFill>
                  <a:srgbClr val="FFC000"/>
                </a:solidFill>
              </a:rPr>
              <a:t/>
            </a:r>
            <a:br>
              <a:rPr lang="en-US" dirty="0" smtClean="0">
                <a:solidFill>
                  <a:srgbClr val="FFC000"/>
                </a:solidFill>
              </a:rPr>
            </a:br>
            <a:r>
              <a:rPr lang="en-US" dirty="0"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dirty="0" smtClean="0"/>
          </a:p>
        </p:txBody>
      </p:sp>
      <p:sp>
        <p:nvSpPr>
          <p:cNvPr id="4" name="Slide Number Placeholder 3"/>
          <p:cNvSpPr>
            <a:spLocks noGrp="1"/>
          </p:cNvSpPr>
          <p:nvPr>
            <p:ph type="sldNum" sz="quarter" idx="5"/>
          </p:nvPr>
        </p:nvSpPr>
        <p:spPr/>
        <p:txBody>
          <a:bodyPr/>
          <a:lstStyle/>
          <a:p>
            <a:pPr>
              <a:defRPr/>
            </a:pPr>
            <a:fld id="{72EDD3B3-C26A-44BF-A5E8-307ECF693895}" type="slidenum">
              <a:rPr lang="en-US" smtClean="0"/>
              <a:pPr>
                <a:defRPr/>
              </a:pPr>
              <a:t>11</a:t>
            </a:fld>
            <a:endParaRPr lang="en-US" dirty="0"/>
          </a:p>
        </p:txBody>
      </p:sp>
      <p:sp>
        <p:nvSpPr>
          <p:cNvPr id="5" name="Date Placeholder 4"/>
          <p:cNvSpPr>
            <a:spLocks noGrp="1"/>
          </p:cNvSpPr>
          <p:nvPr>
            <p:ph type="dt" idx="10"/>
          </p:nvPr>
        </p:nvSpPr>
        <p:spPr/>
        <p:txBody>
          <a:bodyPr/>
          <a:lstStyle/>
          <a:p>
            <a:pPr>
              <a:defRPr/>
            </a:pPr>
            <a:r>
              <a:rPr lang="en-US" smtClean="0"/>
              <a:t>Fall 2010</a:t>
            </a:r>
            <a:endParaRPr lang="en-US"/>
          </a:p>
        </p:txBody>
      </p:sp>
      <p:sp>
        <p:nvSpPr>
          <p:cNvPr id="6" name="Footer Placeholder 5"/>
          <p:cNvSpPr>
            <a:spLocks noGrp="1"/>
          </p:cNvSpPr>
          <p:nvPr>
            <p:ph type="ftr" sz="quarter" idx="11"/>
          </p:nvPr>
        </p:nvSpPr>
        <p:spPr/>
        <p:txBody>
          <a:bodyPr/>
          <a:lstStyle/>
          <a:p>
            <a:pPr>
              <a:defRPr/>
            </a:pPr>
            <a:r>
              <a:rPr lang="en-US" smtClean="0"/>
              <a:t>R F Riesenfeld</a:t>
            </a:r>
            <a:endParaRPr lang="en-US"/>
          </a:p>
        </p:txBody>
      </p:sp>
      <p:sp>
        <p:nvSpPr>
          <p:cNvPr id="7" name="Header Placeholder 6"/>
          <p:cNvSpPr>
            <a:spLocks noGrp="1"/>
          </p:cNvSpPr>
          <p:nvPr>
            <p:ph type="hdr" sz="quarter" idx="12"/>
          </p:nvPr>
        </p:nvSpPr>
        <p:spPr/>
        <p:txBody>
          <a:bodyPr/>
          <a:lstStyle/>
          <a:p>
            <a:pPr>
              <a:defRPr/>
            </a:pPr>
            <a:r>
              <a:rPr lang="en-US" smtClean="0"/>
              <a:t>CS5540 HCI</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dirty="0" smtClean="0">
                <a:solidFill>
                  <a:srgbClr val="FFC000"/>
                </a:solidFill>
              </a:rPr>
            </a:br>
            <a:r>
              <a:rPr lang="en-US" dirty="0" smtClean="0">
                <a:solidFill>
                  <a:srgbClr val="FFC000"/>
                </a:solidFill>
              </a:rPr>
              <a:t/>
            </a:r>
            <a:br>
              <a:rPr lang="en-US" dirty="0" smtClean="0">
                <a:solidFill>
                  <a:srgbClr val="FFC000"/>
                </a:solidFill>
              </a:rPr>
            </a:br>
            <a:r>
              <a:rPr lang="en-US" dirty="0"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dirty="0" smtClean="0"/>
          </a:p>
        </p:txBody>
      </p:sp>
      <p:sp>
        <p:nvSpPr>
          <p:cNvPr id="4" name="Slide Number Placeholder 3"/>
          <p:cNvSpPr>
            <a:spLocks noGrp="1"/>
          </p:cNvSpPr>
          <p:nvPr>
            <p:ph type="sldNum" sz="quarter" idx="5"/>
          </p:nvPr>
        </p:nvSpPr>
        <p:spPr/>
        <p:txBody>
          <a:bodyPr/>
          <a:lstStyle/>
          <a:p>
            <a:pPr>
              <a:defRPr/>
            </a:pPr>
            <a:fld id="{72EDD3B3-C26A-44BF-A5E8-307ECF693895}" type="slidenum">
              <a:rPr lang="en-US" smtClean="0"/>
              <a:pPr>
                <a:defRPr/>
              </a:pPr>
              <a:t>12</a:t>
            </a:fld>
            <a:endParaRPr lang="en-US" dirty="0"/>
          </a:p>
        </p:txBody>
      </p:sp>
      <p:sp>
        <p:nvSpPr>
          <p:cNvPr id="5" name="Date Placeholder 4"/>
          <p:cNvSpPr>
            <a:spLocks noGrp="1"/>
          </p:cNvSpPr>
          <p:nvPr>
            <p:ph type="dt" idx="10"/>
          </p:nvPr>
        </p:nvSpPr>
        <p:spPr/>
        <p:txBody>
          <a:bodyPr/>
          <a:lstStyle/>
          <a:p>
            <a:pPr>
              <a:defRPr/>
            </a:pPr>
            <a:r>
              <a:rPr lang="en-US" smtClean="0"/>
              <a:t>Fall 2010</a:t>
            </a:r>
            <a:endParaRPr lang="en-US"/>
          </a:p>
        </p:txBody>
      </p:sp>
      <p:sp>
        <p:nvSpPr>
          <p:cNvPr id="6" name="Footer Placeholder 5"/>
          <p:cNvSpPr>
            <a:spLocks noGrp="1"/>
          </p:cNvSpPr>
          <p:nvPr>
            <p:ph type="ftr" sz="quarter" idx="11"/>
          </p:nvPr>
        </p:nvSpPr>
        <p:spPr/>
        <p:txBody>
          <a:bodyPr/>
          <a:lstStyle/>
          <a:p>
            <a:pPr>
              <a:defRPr/>
            </a:pPr>
            <a:r>
              <a:rPr lang="en-US" smtClean="0"/>
              <a:t>R F Riesenfeld</a:t>
            </a:r>
            <a:endParaRPr lang="en-US"/>
          </a:p>
        </p:txBody>
      </p:sp>
      <p:sp>
        <p:nvSpPr>
          <p:cNvPr id="7" name="Header Placeholder 6"/>
          <p:cNvSpPr>
            <a:spLocks noGrp="1"/>
          </p:cNvSpPr>
          <p:nvPr>
            <p:ph type="hdr" sz="quarter" idx="12"/>
          </p:nvPr>
        </p:nvSpPr>
        <p:spPr/>
        <p:txBody>
          <a:bodyPr/>
          <a:lstStyle/>
          <a:p>
            <a:pPr>
              <a:defRPr/>
            </a:pPr>
            <a:r>
              <a:rPr lang="en-US" smtClean="0"/>
              <a:t>CS5540 HCI</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dirty="0" smtClean="0">
                <a:solidFill>
                  <a:srgbClr val="FFC000"/>
                </a:solidFill>
              </a:rPr>
            </a:br>
            <a:r>
              <a:rPr lang="en-US" dirty="0" smtClean="0">
                <a:solidFill>
                  <a:srgbClr val="FFC000"/>
                </a:solidFill>
              </a:rPr>
              <a:t/>
            </a:r>
            <a:br>
              <a:rPr lang="en-US" dirty="0" smtClean="0">
                <a:solidFill>
                  <a:srgbClr val="FFC000"/>
                </a:solidFill>
              </a:rPr>
            </a:br>
            <a:r>
              <a:rPr lang="en-US" dirty="0"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dirty="0" smtClean="0"/>
          </a:p>
        </p:txBody>
      </p:sp>
      <p:sp>
        <p:nvSpPr>
          <p:cNvPr id="4" name="Slide Number Placeholder 3"/>
          <p:cNvSpPr>
            <a:spLocks noGrp="1"/>
          </p:cNvSpPr>
          <p:nvPr>
            <p:ph type="sldNum" sz="quarter" idx="5"/>
          </p:nvPr>
        </p:nvSpPr>
        <p:spPr/>
        <p:txBody>
          <a:bodyPr/>
          <a:lstStyle/>
          <a:p>
            <a:pPr>
              <a:defRPr/>
            </a:pPr>
            <a:fld id="{72EDD3B3-C26A-44BF-A5E8-307ECF693895}" type="slidenum">
              <a:rPr lang="en-US" smtClean="0"/>
              <a:pPr>
                <a:defRPr/>
              </a:pPr>
              <a:t>13</a:t>
            </a:fld>
            <a:endParaRPr lang="en-US" dirty="0"/>
          </a:p>
        </p:txBody>
      </p:sp>
      <p:sp>
        <p:nvSpPr>
          <p:cNvPr id="5" name="Date Placeholder 4"/>
          <p:cNvSpPr>
            <a:spLocks noGrp="1"/>
          </p:cNvSpPr>
          <p:nvPr>
            <p:ph type="dt" idx="10"/>
          </p:nvPr>
        </p:nvSpPr>
        <p:spPr/>
        <p:txBody>
          <a:bodyPr/>
          <a:lstStyle/>
          <a:p>
            <a:pPr>
              <a:defRPr/>
            </a:pPr>
            <a:r>
              <a:rPr lang="en-US" smtClean="0"/>
              <a:t>Fall 2010</a:t>
            </a:r>
            <a:endParaRPr lang="en-US"/>
          </a:p>
        </p:txBody>
      </p:sp>
      <p:sp>
        <p:nvSpPr>
          <p:cNvPr id="6" name="Footer Placeholder 5"/>
          <p:cNvSpPr>
            <a:spLocks noGrp="1"/>
          </p:cNvSpPr>
          <p:nvPr>
            <p:ph type="ftr" sz="quarter" idx="11"/>
          </p:nvPr>
        </p:nvSpPr>
        <p:spPr/>
        <p:txBody>
          <a:bodyPr/>
          <a:lstStyle/>
          <a:p>
            <a:pPr>
              <a:defRPr/>
            </a:pPr>
            <a:r>
              <a:rPr lang="en-US" smtClean="0"/>
              <a:t>R F Riesenfeld</a:t>
            </a:r>
            <a:endParaRPr lang="en-US"/>
          </a:p>
        </p:txBody>
      </p:sp>
      <p:sp>
        <p:nvSpPr>
          <p:cNvPr id="7" name="Header Placeholder 6"/>
          <p:cNvSpPr>
            <a:spLocks noGrp="1"/>
          </p:cNvSpPr>
          <p:nvPr>
            <p:ph type="hdr" sz="quarter" idx="12"/>
          </p:nvPr>
        </p:nvSpPr>
        <p:spPr/>
        <p:txBody>
          <a:bodyPr/>
          <a:lstStyle/>
          <a:p>
            <a:pPr>
              <a:defRPr/>
            </a:pPr>
            <a:r>
              <a:rPr lang="en-US" smtClean="0"/>
              <a:t>CS5540 HCI</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dirty="0" smtClean="0">
                <a:solidFill>
                  <a:srgbClr val="FFC000"/>
                </a:solidFill>
              </a:rPr>
            </a:br>
            <a:r>
              <a:rPr lang="en-US" dirty="0" smtClean="0">
                <a:solidFill>
                  <a:srgbClr val="FFC000"/>
                </a:solidFill>
              </a:rPr>
              <a:t/>
            </a:r>
            <a:br>
              <a:rPr lang="en-US" dirty="0" smtClean="0">
                <a:solidFill>
                  <a:srgbClr val="FFC000"/>
                </a:solidFill>
              </a:rPr>
            </a:br>
            <a:r>
              <a:rPr lang="en-US" dirty="0"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dirty="0" smtClean="0"/>
          </a:p>
        </p:txBody>
      </p:sp>
      <p:sp>
        <p:nvSpPr>
          <p:cNvPr id="4" name="Slide Number Placeholder 3"/>
          <p:cNvSpPr>
            <a:spLocks noGrp="1"/>
          </p:cNvSpPr>
          <p:nvPr>
            <p:ph type="sldNum" sz="quarter" idx="5"/>
          </p:nvPr>
        </p:nvSpPr>
        <p:spPr/>
        <p:txBody>
          <a:bodyPr/>
          <a:lstStyle/>
          <a:p>
            <a:pPr>
              <a:defRPr/>
            </a:pPr>
            <a:fld id="{72EDD3B3-C26A-44BF-A5E8-307ECF693895}" type="slidenum">
              <a:rPr lang="en-US" smtClean="0"/>
              <a:pPr>
                <a:defRPr/>
              </a:pPr>
              <a:t>14</a:t>
            </a:fld>
            <a:endParaRPr lang="en-US" dirty="0"/>
          </a:p>
        </p:txBody>
      </p:sp>
      <p:sp>
        <p:nvSpPr>
          <p:cNvPr id="5" name="Date Placeholder 4"/>
          <p:cNvSpPr>
            <a:spLocks noGrp="1"/>
          </p:cNvSpPr>
          <p:nvPr>
            <p:ph type="dt" idx="10"/>
          </p:nvPr>
        </p:nvSpPr>
        <p:spPr/>
        <p:txBody>
          <a:bodyPr/>
          <a:lstStyle/>
          <a:p>
            <a:pPr>
              <a:defRPr/>
            </a:pPr>
            <a:r>
              <a:rPr lang="en-US" smtClean="0"/>
              <a:t>Fall 2010</a:t>
            </a:r>
            <a:endParaRPr lang="en-US"/>
          </a:p>
        </p:txBody>
      </p:sp>
      <p:sp>
        <p:nvSpPr>
          <p:cNvPr id="6" name="Footer Placeholder 5"/>
          <p:cNvSpPr>
            <a:spLocks noGrp="1"/>
          </p:cNvSpPr>
          <p:nvPr>
            <p:ph type="ftr" sz="quarter" idx="11"/>
          </p:nvPr>
        </p:nvSpPr>
        <p:spPr/>
        <p:txBody>
          <a:bodyPr/>
          <a:lstStyle/>
          <a:p>
            <a:pPr>
              <a:defRPr/>
            </a:pPr>
            <a:r>
              <a:rPr lang="en-US" smtClean="0"/>
              <a:t>R F Riesenfeld</a:t>
            </a:r>
            <a:endParaRPr lang="en-US"/>
          </a:p>
        </p:txBody>
      </p:sp>
      <p:sp>
        <p:nvSpPr>
          <p:cNvPr id="7" name="Header Placeholder 6"/>
          <p:cNvSpPr>
            <a:spLocks noGrp="1"/>
          </p:cNvSpPr>
          <p:nvPr>
            <p:ph type="hdr" sz="quarter" idx="12"/>
          </p:nvPr>
        </p:nvSpPr>
        <p:spPr/>
        <p:txBody>
          <a:bodyPr/>
          <a:lstStyle/>
          <a:p>
            <a:pPr>
              <a:defRPr/>
            </a:pPr>
            <a:r>
              <a:rPr lang="en-US" smtClean="0"/>
              <a:t>CS5540 HCI</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dirty="0" smtClean="0">
                <a:solidFill>
                  <a:srgbClr val="FFC000"/>
                </a:solidFill>
              </a:rPr>
            </a:br>
            <a:r>
              <a:rPr lang="en-US" dirty="0" smtClean="0">
                <a:solidFill>
                  <a:srgbClr val="FFC000"/>
                </a:solidFill>
              </a:rPr>
              <a:t/>
            </a:r>
            <a:br>
              <a:rPr lang="en-US" dirty="0" smtClean="0">
                <a:solidFill>
                  <a:srgbClr val="FFC000"/>
                </a:solidFill>
              </a:rPr>
            </a:br>
            <a:r>
              <a:rPr lang="en-US" dirty="0"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dirty="0" smtClean="0"/>
          </a:p>
        </p:txBody>
      </p:sp>
      <p:sp>
        <p:nvSpPr>
          <p:cNvPr id="4" name="Slide Number Placeholder 3"/>
          <p:cNvSpPr>
            <a:spLocks noGrp="1"/>
          </p:cNvSpPr>
          <p:nvPr>
            <p:ph type="sldNum" sz="quarter" idx="5"/>
          </p:nvPr>
        </p:nvSpPr>
        <p:spPr/>
        <p:txBody>
          <a:bodyPr/>
          <a:lstStyle/>
          <a:p>
            <a:pPr>
              <a:defRPr/>
            </a:pPr>
            <a:fld id="{72EDD3B3-C26A-44BF-A5E8-307ECF693895}" type="slidenum">
              <a:rPr lang="en-US" smtClean="0"/>
              <a:pPr>
                <a:defRPr/>
              </a:pPr>
              <a:t>15</a:t>
            </a:fld>
            <a:endParaRPr lang="en-US" dirty="0"/>
          </a:p>
        </p:txBody>
      </p:sp>
      <p:sp>
        <p:nvSpPr>
          <p:cNvPr id="5" name="Date Placeholder 4"/>
          <p:cNvSpPr>
            <a:spLocks noGrp="1"/>
          </p:cNvSpPr>
          <p:nvPr>
            <p:ph type="dt" idx="10"/>
          </p:nvPr>
        </p:nvSpPr>
        <p:spPr/>
        <p:txBody>
          <a:bodyPr/>
          <a:lstStyle/>
          <a:p>
            <a:pPr>
              <a:defRPr/>
            </a:pPr>
            <a:r>
              <a:rPr lang="en-US" smtClean="0"/>
              <a:t>Fall 2010</a:t>
            </a:r>
            <a:endParaRPr lang="en-US"/>
          </a:p>
        </p:txBody>
      </p:sp>
      <p:sp>
        <p:nvSpPr>
          <p:cNvPr id="6" name="Footer Placeholder 5"/>
          <p:cNvSpPr>
            <a:spLocks noGrp="1"/>
          </p:cNvSpPr>
          <p:nvPr>
            <p:ph type="ftr" sz="quarter" idx="11"/>
          </p:nvPr>
        </p:nvSpPr>
        <p:spPr/>
        <p:txBody>
          <a:bodyPr/>
          <a:lstStyle/>
          <a:p>
            <a:pPr>
              <a:defRPr/>
            </a:pPr>
            <a:r>
              <a:rPr lang="en-US" smtClean="0"/>
              <a:t>R F Riesenfeld</a:t>
            </a:r>
            <a:endParaRPr lang="en-US"/>
          </a:p>
        </p:txBody>
      </p:sp>
      <p:sp>
        <p:nvSpPr>
          <p:cNvPr id="7" name="Header Placeholder 6"/>
          <p:cNvSpPr>
            <a:spLocks noGrp="1"/>
          </p:cNvSpPr>
          <p:nvPr>
            <p:ph type="hdr" sz="quarter" idx="12"/>
          </p:nvPr>
        </p:nvSpPr>
        <p:spPr/>
        <p:txBody>
          <a:bodyPr/>
          <a:lstStyle/>
          <a:p>
            <a:pPr>
              <a:defRPr/>
            </a:pPr>
            <a:r>
              <a:rPr lang="en-US" smtClean="0"/>
              <a:t>CS5540 HCI</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dirty="0" smtClean="0">
                <a:solidFill>
                  <a:srgbClr val="FFC000"/>
                </a:solidFill>
              </a:rPr>
            </a:br>
            <a:r>
              <a:rPr lang="en-US" dirty="0" smtClean="0">
                <a:solidFill>
                  <a:srgbClr val="FFC000"/>
                </a:solidFill>
              </a:rPr>
              <a:t/>
            </a:r>
            <a:br>
              <a:rPr lang="en-US" dirty="0" smtClean="0">
                <a:solidFill>
                  <a:srgbClr val="FFC000"/>
                </a:solidFill>
              </a:rPr>
            </a:br>
            <a:r>
              <a:rPr lang="en-US" dirty="0"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dirty="0" smtClean="0"/>
          </a:p>
        </p:txBody>
      </p:sp>
      <p:sp>
        <p:nvSpPr>
          <p:cNvPr id="4" name="Slide Number Placeholder 3"/>
          <p:cNvSpPr>
            <a:spLocks noGrp="1"/>
          </p:cNvSpPr>
          <p:nvPr>
            <p:ph type="sldNum" sz="quarter" idx="5"/>
          </p:nvPr>
        </p:nvSpPr>
        <p:spPr/>
        <p:txBody>
          <a:bodyPr/>
          <a:lstStyle/>
          <a:p>
            <a:pPr>
              <a:defRPr/>
            </a:pPr>
            <a:fld id="{72EDD3B3-C26A-44BF-A5E8-307ECF693895}" type="slidenum">
              <a:rPr lang="en-US" smtClean="0"/>
              <a:pPr>
                <a:defRPr/>
              </a:pPr>
              <a:t>16</a:t>
            </a:fld>
            <a:endParaRPr lang="en-US" dirty="0"/>
          </a:p>
        </p:txBody>
      </p:sp>
      <p:sp>
        <p:nvSpPr>
          <p:cNvPr id="5" name="Date Placeholder 4"/>
          <p:cNvSpPr>
            <a:spLocks noGrp="1"/>
          </p:cNvSpPr>
          <p:nvPr>
            <p:ph type="dt" idx="10"/>
          </p:nvPr>
        </p:nvSpPr>
        <p:spPr/>
        <p:txBody>
          <a:bodyPr/>
          <a:lstStyle/>
          <a:p>
            <a:pPr>
              <a:defRPr/>
            </a:pPr>
            <a:r>
              <a:rPr lang="en-US" smtClean="0"/>
              <a:t>Fall 2010</a:t>
            </a:r>
            <a:endParaRPr lang="en-US"/>
          </a:p>
        </p:txBody>
      </p:sp>
      <p:sp>
        <p:nvSpPr>
          <p:cNvPr id="6" name="Footer Placeholder 5"/>
          <p:cNvSpPr>
            <a:spLocks noGrp="1"/>
          </p:cNvSpPr>
          <p:nvPr>
            <p:ph type="ftr" sz="quarter" idx="11"/>
          </p:nvPr>
        </p:nvSpPr>
        <p:spPr/>
        <p:txBody>
          <a:bodyPr/>
          <a:lstStyle/>
          <a:p>
            <a:pPr>
              <a:defRPr/>
            </a:pPr>
            <a:r>
              <a:rPr lang="en-US" smtClean="0"/>
              <a:t>R F Riesenfeld</a:t>
            </a:r>
            <a:endParaRPr lang="en-US"/>
          </a:p>
        </p:txBody>
      </p:sp>
      <p:sp>
        <p:nvSpPr>
          <p:cNvPr id="7" name="Header Placeholder 6"/>
          <p:cNvSpPr>
            <a:spLocks noGrp="1"/>
          </p:cNvSpPr>
          <p:nvPr>
            <p:ph type="hdr" sz="quarter" idx="12"/>
          </p:nvPr>
        </p:nvSpPr>
        <p:spPr/>
        <p:txBody>
          <a:bodyPr/>
          <a:lstStyle/>
          <a:p>
            <a:pPr>
              <a:defRPr/>
            </a:pPr>
            <a:r>
              <a:rPr lang="en-US" smtClean="0"/>
              <a:t>CS5540 HCI</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9D7C47-2B7F-4394-BBAF-36500669EFE2}" type="slidenum">
              <a:rPr lang="en-US" smtClean="0"/>
              <a:pPr>
                <a:defRPr/>
              </a:pPr>
              <a:t>17</a:t>
            </a:fld>
            <a:endParaRPr lang="en-US" dirty="0"/>
          </a:p>
        </p:txBody>
      </p:sp>
      <p:sp>
        <p:nvSpPr>
          <p:cNvPr id="5" name="Date Placeholder 4"/>
          <p:cNvSpPr>
            <a:spLocks noGrp="1"/>
          </p:cNvSpPr>
          <p:nvPr>
            <p:ph type="dt" idx="11"/>
          </p:nvPr>
        </p:nvSpPr>
        <p:spPr/>
        <p:txBody>
          <a:bodyPr/>
          <a:lstStyle/>
          <a:p>
            <a:pPr>
              <a:defRPr/>
            </a:pPr>
            <a:r>
              <a:rPr lang="en-US" smtClean="0"/>
              <a:t>Fall 2010</a:t>
            </a:r>
            <a:endParaRPr lang="en-US"/>
          </a:p>
        </p:txBody>
      </p:sp>
      <p:sp>
        <p:nvSpPr>
          <p:cNvPr id="6" name="Footer Placeholder 5"/>
          <p:cNvSpPr>
            <a:spLocks noGrp="1"/>
          </p:cNvSpPr>
          <p:nvPr>
            <p:ph type="ftr" sz="quarter" idx="12"/>
          </p:nvPr>
        </p:nvSpPr>
        <p:spPr/>
        <p:txBody>
          <a:bodyPr/>
          <a:lstStyle/>
          <a:p>
            <a:pPr>
              <a:defRPr/>
            </a:pPr>
            <a:r>
              <a:rPr lang="en-US" smtClean="0"/>
              <a:t>R F Riesenfeld</a:t>
            </a:r>
            <a:endParaRPr lang="en-US"/>
          </a:p>
        </p:txBody>
      </p:sp>
      <p:sp>
        <p:nvSpPr>
          <p:cNvPr id="7" name="Header Placeholder 6"/>
          <p:cNvSpPr>
            <a:spLocks noGrp="1"/>
          </p:cNvSpPr>
          <p:nvPr>
            <p:ph type="hdr" sz="quarter" idx="13"/>
          </p:nvPr>
        </p:nvSpPr>
        <p:spPr/>
        <p:txBody>
          <a:bodyPr/>
          <a:lstStyle/>
          <a:p>
            <a:pPr>
              <a:defRPr/>
            </a:pPr>
            <a:r>
              <a:rPr lang="en-US" smtClean="0"/>
              <a:t>CS5540 HCI</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9D7C47-2B7F-4394-BBAF-36500669EFE2}" type="slidenum">
              <a:rPr lang="en-US" smtClean="0"/>
              <a:pPr>
                <a:defRPr/>
              </a:pPr>
              <a:t>18</a:t>
            </a:fld>
            <a:endParaRPr lang="en-US" dirty="0"/>
          </a:p>
        </p:txBody>
      </p:sp>
      <p:sp>
        <p:nvSpPr>
          <p:cNvPr id="5" name="Date Placeholder 4"/>
          <p:cNvSpPr>
            <a:spLocks noGrp="1"/>
          </p:cNvSpPr>
          <p:nvPr>
            <p:ph type="dt" idx="11"/>
          </p:nvPr>
        </p:nvSpPr>
        <p:spPr/>
        <p:txBody>
          <a:bodyPr/>
          <a:lstStyle/>
          <a:p>
            <a:pPr>
              <a:defRPr/>
            </a:pPr>
            <a:r>
              <a:rPr lang="en-US" smtClean="0"/>
              <a:t>Fall 2010</a:t>
            </a:r>
            <a:endParaRPr lang="en-US"/>
          </a:p>
        </p:txBody>
      </p:sp>
      <p:sp>
        <p:nvSpPr>
          <p:cNvPr id="6" name="Footer Placeholder 5"/>
          <p:cNvSpPr>
            <a:spLocks noGrp="1"/>
          </p:cNvSpPr>
          <p:nvPr>
            <p:ph type="ftr" sz="quarter" idx="12"/>
          </p:nvPr>
        </p:nvSpPr>
        <p:spPr/>
        <p:txBody>
          <a:bodyPr/>
          <a:lstStyle/>
          <a:p>
            <a:pPr>
              <a:defRPr/>
            </a:pPr>
            <a:r>
              <a:rPr lang="en-US" smtClean="0"/>
              <a:t>R F Riesenfeld</a:t>
            </a:r>
            <a:endParaRPr lang="en-US"/>
          </a:p>
        </p:txBody>
      </p:sp>
      <p:sp>
        <p:nvSpPr>
          <p:cNvPr id="7" name="Header Placeholder 6"/>
          <p:cNvSpPr>
            <a:spLocks noGrp="1"/>
          </p:cNvSpPr>
          <p:nvPr>
            <p:ph type="hdr" sz="quarter" idx="13"/>
          </p:nvPr>
        </p:nvSpPr>
        <p:spPr/>
        <p:txBody>
          <a:bodyPr/>
          <a:lstStyle/>
          <a:p>
            <a:pPr>
              <a:defRPr/>
            </a:pPr>
            <a:r>
              <a:rPr lang="en-US" smtClean="0"/>
              <a:t>CS5540 HCI</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9D7C47-2B7F-4394-BBAF-36500669EFE2}" type="slidenum">
              <a:rPr lang="en-US" smtClean="0"/>
              <a:pPr>
                <a:defRPr/>
              </a:pPr>
              <a:t>19</a:t>
            </a:fld>
            <a:endParaRPr lang="en-US" dirty="0"/>
          </a:p>
        </p:txBody>
      </p:sp>
      <p:sp>
        <p:nvSpPr>
          <p:cNvPr id="5" name="Date Placeholder 4"/>
          <p:cNvSpPr>
            <a:spLocks noGrp="1"/>
          </p:cNvSpPr>
          <p:nvPr>
            <p:ph type="dt" idx="11"/>
          </p:nvPr>
        </p:nvSpPr>
        <p:spPr/>
        <p:txBody>
          <a:bodyPr/>
          <a:lstStyle/>
          <a:p>
            <a:pPr>
              <a:defRPr/>
            </a:pPr>
            <a:r>
              <a:rPr lang="en-US" smtClean="0"/>
              <a:t>Fall 2010</a:t>
            </a:r>
            <a:endParaRPr lang="en-US"/>
          </a:p>
        </p:txBody>
      </p:sp>
      <p:sp>
        <p:nvSpPr>
          <p:cNvPr id="6" name="Footer Placeholder 5"/>
          <p:cNvSpPr>
            <a:spLocks noGrp="1"/>
          </p:cNvSpPr>
          <p:nvPr>
            <p:ph type="ftr" sz="quarter" idx="12"/>
          </p:nvPr>
        </p:nvSpPr>
        <p:spPr/>
        <p:txBody>
          <a:bodyPr/>
          <a:lstStyle/>
          <a:p>
            <a:pPr>
              <a:defRPr/>
            </a:pPr>
            <a:r>
              <a:rPr lang="en-US" smtClean="0"/>
              <a:t>R F Riesenfeld</a:t>
            </a:r>
            <a:endParaRPr lang="en-US"/>
          </a:p>
        </p:txBody>
      </p:sp>
      <p:sp>
        <p:nvSpPr>
          <p:cNvPr id="7" name="Header Placeholder 6"/>
          <p:cNvSpPr>
            <a:spLocks noGrp="1"/>
          </p:cNvSpPr>
          <p:nvPr>
            <p:ph type="hdr" sz="quarter" idx="13"/>
          </p:nvPr>
        </p:nvSpPr>
        <p:spPr/>
        <p:txBody>
          <a:bodyPr/>
          <a:lstStyle/>
          <a:p>
            <a:pPr>
              <a:defRPr/>
            </a:pPr>
            <a:r>
              <a:rPr lang="en-US" smtClean="0"/>
              <a:t>CS5540 HCI</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6E00B7B8-1DDD-4AB9-8F0B-2547E73F90C4}" type="slidenum">
              <a:rPr lang="en-US" smtClean="0"/>
              <a:pPr>
                <a:defRPr/>
              </a:pPr>
              <a:t>2</a:t>
            </a:fld>
            <a:endParaRPr lang="en-US"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
        <p:nvSpPr>
          <p:cNvPr id="61445" name="Date Placeholder 4"/>
          <p:cNvSpPr>
            <a:spLocks noGrp="1"/>
          </p:cNvSpPr>
          <p:nvPr>
            <p:ph type="dt" sz="quarter" idx="1"/>
          </p:nvPr>
        </p:nvSpPr>
        <p:spPr/>
        <p:txBody>
          <a:bodyPr/>
          <a:lstStyle/>
          <a:p>
            <a:pPr>
              <a:defRPr/>
            </a:pPr>
            <a:r>
              <a:rPr lang="en-US" smtClean="0"/>
              <a:t>Fall 2010</a:t>
            </a:r>
            <a:endParaRPr lang="en-US" smtClean="0"/>
          </a:p>
        </p:txBody>
      </p:sp>
      <p:sp>
        <p:nvSpPr>
          <p:cNvPr id="61446" name="Footer Placeholder 5"/>
          <p:cNvSpPr>
            <a:spLocks noGrp="1"/>
          </p:cNvSpPr>
          <p:nvPr>
            <p:ph type="ftr" sz="quarter" idx="4"/>
          </p:nvPr>
        </p:nvSpPr>
        <p:spPr/>
        <p:txBody>
          <a:bodyPr/>
          <a:lstStyle/>
          <a:p>
            <a:pPr>
              <a:defRPr/>
            </a:pPr>
            <a:r>
              <a:rPr lang="en-US" smtClean="0"/>
              <a:t>R F Riesenfeld</a:t>
            </a:r>
            <a:endParaRPr lang="en-US" smtClean="0"/>
          </a:p>
        </p:txBody>
      </p:sp>
      <p:sp>
        <p:nvSpPr>
          <p:cNvPr id="61447"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9D7C47-2B7F-4394-BBAF-36500669EFE2}" type="slidenum">
              <a:rPr lang="en-US" smtClean="0"/>
              <a:pPr>
                <a:defRPr/>
              </a:pPr>
              <a:t>20</a:t>
            </a:fld>
            <a:endParaRPr lang="en-US" dirty="0"/>
          </a:p>
        </p:txBody>
      </p:sp>
      <p:sp>
        <p:nvSpPr>
          <p:cNvPr id="5" name="Date Placeholder 4"/>
          <p:cNvSpPr>
            <a:spLocks noGrp="1"/>
          </p:cNvSpPr>
          <p:nvPr>
            <p:ph type="dt" idx="11"/>
          </p:nvPr>
        </p:nvSpPr>
        <p:spPr/>
        <p:txBody>
          <a:bodyPr/>
          <a:lstStyle/>
          <a:p>
            <a:pPr>
              <a:defRPr/>
            </a:pPr>
            <a:r>
              <a:rPr lang="en-US" smtClean="0"/>
              <a:t>Fall 2010</a:t>
            </a:r>
            <a:endParaRPr lang="en-US"/>
          </a:p>
        </p:txBody>
      </p:sp>
      <p:sp>
        <p:nvSpPr>
          <p:cNvPr id="6" name="Footer Placeholder 5"/>
          <p:cNvSpPr>
            <a:spLocks noGrp="1"/>
          </p:cNvSpPr>
          <p:nvPr>
            <p:ph type="ftr" sz="quarter" idx="12"/>
          </p:nvPr>
        </p:nvSpPr>
        <p:spPr/>
        <p:txBody>
          <a:bodyPr/>
          <a:lstStyle/>
          <a:p>
            <a:pPr>
              <a:defRPr/>
            </a:pPr>
            <a:r>
              <a:rPr lang="en-US" smtClean="0"/>
              <a:t>R F Riesenfeld</a:t>
            </a:r>
            <a:endParaRPr lang="en-US"/>
          </a:p>
        </p:txBody>
      </p:sp>
      <p:sp>
        <p:nvSpPr>
          <p:cNvPr id="7" name="Header Placeholder 6"/>
          <p:cNvSpPr>
            <a:spLocks noGrp="1"/>
          </p:cNvSpPr>
          <p:nvPr>
            <p:ph type="hdr" sz="quarter" idx="13"/>
          </p:nvPr>
        </p:nvSpPr>
        <p:spPr/>
        <p:txBody>
          <a:bodyPr/>
          <a:lstStyle/>
          <a:p>
            <a:pPr>
              <a:defRPr/>
            </a:pPr>
            <a:r>
              <a:rPr lang="en-US" smtClean="0"/>
              <a:t>CS5540 HCI</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14776C61-8101-4EC8-A6F3-89FFF36C86BD}" type="slidenum">
              <a:rPr lang="en-US" smtClean="0"/>
              <a:pPr>
                <a:defRPr/>
              </a:pPr>
              <a:t>21</a:t>
            </a:fld>
            <a:endParaRPr lang="en-US" dirty="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
        <p:nvSpPr>
          <p:cNvPr id="63493" name="Date Placeholder 4"/>
          <p:cNvSpPr>
            <a:spLocks noGrp="1"/>
          </p:cNvSpPr>
          <p:nvPr>
            <p:ph type="dt" sz="quarter" idx="1"/>
          </p:nvPr>
        </p:nvSpPr>
        <p:spPr/>
        <p:txBody>
          <a:bodyPr/>
          <a:lstStyle/>
          <a:p>
            <a:pPr>
              <a:defRPr/>
            </a:pPr>
            <a:r>
              <a:rPr lang="en-US" smtClean="0"/>
              <a:t>Fall 2010</a:t>
            </a:r>
            <a:endParaRPr lang="en-US" smtClean="0"/>
          </a:p>
        </p:txBody>
      </p:sp>
      <p:sp>
        <p:nvSpPr>
          <p:cNvPr id="63494" name="Footer Placeholder 5"/>
          <p:cNvSpPr>
            <a:spLocks noGrp="1"/>
          </p:cNvSpPr>
          <p:nvPr>
            <p:ph type="ftr" sz="quarter" idx="4"/>
          </p:nvPr>
        </p:nvSpPr>
        <p:spPr/>
        <p:txBody>
          <a:bodyPr/>
          <a:lstStyle/>
          <a:p>
            <a:pPr>
              <a:defRPr/>
            </a:pPr>
            <a:r>
              <a:rPr lang="en-US" smtClean="0"/>
              <a:t>R F Riesenfeld</a:t>
            </a:r>
            <a:endParaRPr lang="en-US" smtClean="0"/>
          </a:p>
        </p:txBody>
      </p:sp>
      <p:sp>
        <p:nvSpPr>
          <p:cNvPr id="63495"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E2E8D9C1-43CD-432F-8342-752A8F43CF11}" type="slidenum">
              <a:rPr lang="en-US" smtClean="0"/>
              <a:pPr>
                <a:defRPr/>
              </a:pPr>
              <a:t>22</a:t>
            </a:fld>
            <a:endParaRPr 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
        <p:nvSpPr>
          <p:cNvPr id="64517" name="Date Placeholder 4"/>
          <p:cNvSpPr>
            <a:spLocks noGrp="1"/>
          </p:cNvSpPr>
          <p:nvPr>
            <p:ph type="dt" sz="quarter" idx="1"/>
          </p:nvPr>
        </p:nvSpPr>
        <p:spPr/>
        <p:txBody>
          <a:bodyPr/>
          <a:lstStyle/>
          <a:p>
            <a:pPr>
              <a:defRPr/>
            </a:pPr>
            <a:r>
              <a:rPr lang="en-US" smtClean="0"/>
              <a:t>Fall 2010</a:t>
            </a:r>
            <a:endParaRPr lang="en-US" smtClean="0"/>
          </a:p>
        </p:txBody>
      </p:sp>
      <p:sp>
        <p:nvSpPr>
          <p:cNvPr id="64518" name="Footer Placeholder 5"/>
          <p:cNvSpPr>
            <a:spLocks noGrp="1"/>
          </p:cNvSpPr>
          <p:nvPr>
            <p:ph type="ftr" sz="quarter" idx="4"/>
          </p:nvPr>
        </p:nvSpPr>
        <p:spPr/>
        <p:txBody>
          <a:bodyPr/>
          <a:lstStyle/>
          <a:p>
            <a:pPr>
              <a:defRPr/>
            </a:pPr>
            <a:r>
              <a:rPr lang="en-US" smtClean="0"/>
              <a:t>R F Riesenfeld</a:t>
            </a:r>
            <a:endParaRPr lang="en-US" smtClean="0"/>
          </a:p>
        </p:txBody>
      </p:sp>
      <p:sp>
        <p:nvSpPr>
          <p:cNvPr id="64519"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246451A3-6838-4D9B-BA84-CEB3F2341E0D}" type="slidenum">
              <a:rPr lang="en-US" smtClean="0"/>
              <a:pPr>
                <a:defRPr/>
              </a:pPr>
              <a:t>23</a:t>
            </a:fld>
            <a:endParaRPr lang="en-US" dirty="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
        <p:nvSpPr>
          <p:cNvPr id="65541" name="Date Placeholder 4"/>
          <p:cNvSpPr>
            <a:spLocks noGrp="1"/>
          </p:cNvSpPr>
          <p:nvPr>
            <p:ph type="dt" sz="quarter" idx="1"/>
          </p:nvPr>
        </p:nvSpPr>
        <p:spPr/>
        <p:txBody>
          <a:bodyPr/>
          <a:lstStyle/>
          <a:p>
            <a:pPr>
              <a:defRPr/>
            </a:pPr>
            <a:r>
              <a:rPr lang="en-US" smtClean="0"/>
              <a:t>Fall 2010</a:t>
            </a:r>
            <a:endParaRPr lang="en-US" smtClean="0"/>
          </a:p>
        </p:txBody>
      </p:sp>
      <p:sp>
        <p:nvSpPr>
          <p:cNvPr id="65542" name="Footer Placeholder 5"/>
          <p:cNvSpPr>
            <a:spLocks noGrp="1"/>
          </p:cNvSpPr>
          <p:nvPr>
            <p:ph type="ftr" sz="quarter" idx="4"/>
          </p:nvPr>
        </p:nvSpPr>
        <p:spPr/>
        <p:txBody>
          <a:bodyPr/>
          <a:lstStyle/>
          <a:p>
            <a:pPr>
              <a:defRPr/>
            </a:pPr>
            <a:r>
              <a:rPr lang="en-US" smtClean="0"/>
              <a:t>R F Riesenfeld</a:t>
            </a:r>
            <a:endParaRPr lang="en-US" smtClean="0"/>
          </a:p>
        </p:txBody>
      </p:sp>
      <p:sp>
        <p:nvSpPr>
          <p:cNvPr id="65543"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D882DC6C-B21F-4CCB-9038-EB2DB66A9D95}" type="slidenum">
              <a:rPr lang="en-US" smtClean="0"/>
              <a:pPr>
                <a:defRPr/>
              </a:pPr>
              <a:t>24</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
        <p:nvSpPr>
          <p:cNvPr id="66565" name="Date Placeholder 4"/>
          <p:cNvSpPr>
            <a:spLocks noGrp="1"/>
          </p:cNvSpPr>
          <p:nvPr>
            <p:ph type="dt" sz="quarter" idx="1"/>
          </p:nvPr>
        </p:nvSpPr>
        <p:spPr/>
        <p:txBody>
          <a:bodyPr/>
          <a:lstStyle/>
          <a:p>
            <a:pPr>
              <a:defRPr/>
            </a:pPr>
            <a:r>
              <a:rPr lang="en-US" smtClean="0"/>
              <a:t>Fall 2010</a:t>
            </a:r>
            <a:endParaRPr lang="en-US" smtClean="0"/>
          </a:p>
        </p:txBody>
      </p:sp>
      <p:sp>
        <p:nvSpPr>
          <p:cNvPr id="66566" name="Footer Placeholder 5"/>
          <p:cNvSpPr>
            <a:spLocks noGrp="1"/>
          </p:cNvSpPr>
          <p:nvPr>
            <p:ph type="ftr" sz="quarter" idx="4"/>
          </p:nvPr>
        </p:nvSpPr>
        <p:spPr/>
        <p:txBody>
          <a:bodyPr/>
          <a:lstStyle/>
          <a:p>
            <a:pPr>
              <a:defRPr/>
            </a:pPr>
            <a:r>
              <a:rPr lang="en-US" smtClean="0"/>
              <a:t>R F Riesenfeld</a:t>
            </a:r>
            <a:endParaRPr lang="en-US" smtClean="0"/>
          </a:p>
        </p:txBody>
      </p:sp>
      <p:sp>
        <p:nvSpPr>
          <p:cNvPr id="66567"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50BC945F-872B-48CF-B6DB-5C68DE6C6B2C}" type="slidenum">
              <a:rPr lang="en-US" smtClean="0"/>
              <a:pPr>
                <a:defRPr/>
              </a:pPr>
              <a:t>25</a:t>
            </a:fld>
            <a:endParaRPr lang="en-US" dirty="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44532" y="4447771"/>
            <a:ext cx="5188012" cy="4212454"/>
          </a:xfrm>
          <a:noFill/>
          <a:ln/>
        </p:spPr>
        <p:txBody>
          <a:bodyPr/>
          <a:lstStyle/>
          <a:p>
            <a:pPr eaLnBrk="1" hangingPunct="1"/>
            <a:r>
              <a:rPr lang="en-US" smtClean="0"/>
              <a:t>We ended class on Bullet 2</a:t>
            </a:r>
          </a:p>
        </p:txBody>
      </p:sp>
      <p:sp>
        <p:nvSpPr>
          <p:cNvPr id="67589" name="Date Placeholder 4"/>
          <p:cNvSpPr>
            <a:spLocks noGrp="1"/>
          </p:cNvSpPr>
          <p:nvPr>
            <p:ph type="dt" sz="quarter" idx="1"/>
          </p:nvPr>
        </p:nvSpPr>
        <p:spPr/>
        <p:txBody>
          <a:bodyPr/>
          <a:lstStyle/>
          <a:p>
            <a:pPr>
              <a:defRPr/>
            </a:pPr>
            <a:r>
              <a:rPr lang="en-US" smtClean="0"/>
              <a:t>Fall 2010</a:t>
            </a:r>
            <a:endParaRPr lang="en-US" smtClean="0"/>
          </a:p>
        </p:txBody>
      </p:sp>
      <p:sp>
        <p:nvSpPr>
          <p:cNvPr id="67590" name="Footer Placeholder 5"/>
          <p:cNvSpPr>
            <a:spLocks noGrp="1"/>
          </p:cNvSpPr>
          <p:nvPr>
            <p:ph type="ftr" sz="quarter" idx="4"/>
          </p:nvPr>
        </p:nvSpPr>
        <p:spPr/>
        <p:txBody>
          <a:bodyPr/>
          <a:lstStyle/>
          <a:p>
            <a:pPr>
              <a:defRPr/>
            </a:pPr>
            <a:r>
              <a:rPr lang="en-US" smtClean="0"/>
              <a:t>R F Riesenfeld</a:t>
            </a:r>
            <a:endParaRPr lang="en-US" smtClean="0"/>
          </a:p>
        </p:txBody>
      </p:sp>
      <p:sp>
        <p:nvSpPr>
          <p:cNvPr id="67591"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8AC2865B-10F9-4CE8-B078-8BFE7C3F66CA}" type="slidenum">
              <a:rPr lang="en-US" smtClean="0"/>
              <a:pPr>
                <a:defRPr/>
              </a:pPr>
              <a:t>26</a:t>
            </a:fld>
            <a:endParaRPr lang="en-US" dirty="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
        <p:nvSpPr>
          <p:cNvPr id="68613" name="Date Placeholder 4"/>
          <p:cNvSpPr>
            <a:spLocks noGrp="1"/>
          </p:cNvSpPr>
          <p:nvPr>
            <p:ph type="dt" sz="quarter" idx="1"/>
          </p:nvPr>
        </p:nvSpPr>
        <p:spPr/>
        <p:txBody>
          <a:bodyPr/>
          <a:lstStyle/>
          <a:p>
            <a:pPr>
              <a:defRPr/>
            </a:pPr>
            <a:r>
              <a:rPr lang="en-US" smtClean="0"/>
              <a:t>Fall 2010</a:t>
            </a:r>
            <a:endParaRPr lang="en-US" smtClean="0"/>
          </a:p>
        </p:txBody>
      </p:sp>
      <p:sp>
        <p:nvSpPr>
          <p:cNvPr id="68614" name="Footer Placeholder 5"/>
          <p:cNvSpPr>
            <a:spLocks noGrp="1"/>
          </p:cNvSpPr>
          <p:nvPr>
            <p:ph type="ftr" sz="quarter" idx="4"/>
          </p:nvPr>
        </p:nvSpPr>
        <p:spPr/>
        <p:txBody>
          <a:bodyPr/>
          <a:lstStyle/>
          <a:p>
            <a:pPr>
              <a:defRPr/>
            </a:pPr>
            <a:r>
              <a:rPr lang="en-US" smtClean="0"/>
              <a:t>R F Riesenfeld</a:t>
            </a:r>
            <a:endParaRPr lang="en-US" smtClean="0"/>
          </a:p>
        </p:txBody>
      </p:sp>
      <p:sp>
        <p:nvSpPr>
          <p:cNvPr id="68615"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AECD6DC4-0643-4838-9B16-6E23C741F189}" type="slidenum">
              <a:rPr lang="en-US" smtClean="0"/>
              <a:pPr>
                <a:defRPr/>
              </a:pPr>
              <a:t>27</a:t>
            </a:fld>
            <a:endParaRPr lang="en-US" dirty="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
        <p:nvSpPr>
          <p:cNvPr id="69637" name="Date Placeholder 4"/>
          <p:cNvSpPr>
            <a:spLocks noGrp="1"/>
          </p:cNvSpPr>
          <p:nvPr>
            <p:ph type="dt" sz="quarter" idx="1"/>
          </p:nvPr>
        </p:nvSpPr>
        <p:spPr/>
        <p:txBody>
          <a:bodyPr/>
          <a:lstStyle/>
          <a:p>
            <a:pPr>
              <a:defRPr/>
            </a:pPr>
            <a:r>
              <a:rPr lang="en-US" smtClean="0"/>
              <a:t>Fall 2010</a:t>
            </a:r>
            <a:endParaRPr lang="en-US" smtClean="0"/>
          </a:p>
        </p:txBody>
      </p:sp>
      <p:sp>
        <p:nvSpPr>
          <p:cNvPr id="69638" name="Footer Placeholder 5"/>
          <p:cNvSpPr>
            <a:spLocks noGrp="1"/>
          </p:cNvSpPr>
          <p:nvPr>
            <p:ph type="ftr" sz="quarter" idx="4"/>
          </p:nvPr>
        </p:nvSpPr>
        <p:spPr/>
        <p:txBody>
          <a:bodyPr/>
          <a:lstStyle/>
          <a:p>
            <a:pPr>
              <a:defRPr/>
            </a:pPr>
            <a:r>
              <a:rPr lang="en-US" smtClean="0"/>
              <a:t>R F Riesenfeld</a:t>
            </a:r>
            <a:endParaRPr lang="en-US" smtClean="0"/>
          </a:p>
        </p:txBody>
      </p:sp>
      <p:sp>
        <p:nvSpPr>
          <p:cNvPr id="69639"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AECD6DC4-0643-4838-9B16-6E23C741F189}" type="slidenum">
              <a:rPr lang="en-US" smtClean="0"/>
              <a:pPr>
                <a:defRPr/>
              </a:pPr>
              <a:t>28</a:t>
            </a:fld>
            <a:endParaRPr lang="en-US" dirty="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
        <p:nvSpPr>
          <p:cNvPr id="69637" name="Date Placeholder 4"/>
          <p:cNvSpPr>
            <a:spLocks noGrp="1"/>
          </p:cNvSpPr>
          <p:nvPr>
            <p:ph type="dt" sz="quarter" idx="1"/>
          </p:nvPr>
        </p:nvSpPr>
        <p:spPr/>
        <p:txBody>
          <a:bodyPr/>
          <a:lstStyle/>
          <a:p>
            <a:pPr>
              <a:defRPr/>
            </a:pPr>
            <a:r>
              <a:rPr lang="en-US" smtClean="0"/>
              <a:t>Fall 2010</a:t>
            </a:r>
            <a:endParaRPr lang="en-US" smtClean="0"/>
          </a:p>
        </p:txBody>
      </p:sp>
      <p:sp>
        <p:nvSpPr>
          <p:cNvPr id="69638" name="Footer Placeholder 5"/>
          <p:cNvSpPr>
            <a:spLocks noGrp="1"/>
          </p:cNvSpPr>
          <p:nvPr>
            <p:ph type="ftr" sz="quarter" idx="4"/>
          </p:nvPr>
        </p:nvSpPr>
        <p:spPr/>
        <p:txBody>
          <a:bodyPr/>
          <a:lstStyle/>
          <a:p>
            <a:pPr>
              <a:defRPr/>
            </a:pPr>
            <a:r>
              <a:rPr lang="en-US" smtClean="0"/>
              <a:t>R F Riesenfeld</a:t>
            </a:r>
            <a:endParaRPr lang="en-US" smtClean="0"/>
          </a:p>
        </p:txBody>
      </p:sp>
      <p:sp>
        <p:nvSpPr>
          <p:cNvPr id="69639"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291946E1-01F9-4D6B-8936-B2EAF653C2CD}" type="slidenum">
              <a:rPr lang="en-US" smtClean="0"/>
              <a:pPr>
                <a:defRPr/>
              </a:pPr>
              <a:t>29</a:t>
            </a:fld>
            <a:endParaRPr 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
        <p:nvSpPr>
          <p:cNvPr id="70661" name="Date Placeholder 4"/>
          <p:cNvSpPr>
            <a:spLocks noGrp="1"/>
          </p:cNvSpPr>
          <p:nvPr>
            <p:ph type="dt" sz="quarter" idx="1"/>
          </p:nvPr>
        </p:nvSpPr>
        <p:spPr/>
        <p:txBody>
          <a:bodyPr/>
          <a:lstStyle/>
          <a:p>
            <a:pPr>
              <a:defRPr/>
            </a:pPr>
            <a:r>
              <a:rPr lang="en-US" smtClean="0"/>
              <a:t>Fall 2010</a:t>
            </a:r>
            <a:endParaRPr lang="en-US" smtClean="0"/>
          </a:p>
        </p:txBody>
      </p:sp>
      <p:sp>
        <p:nvSpPr>
          <p:cNvPr id="70662" name="Footer Placeholder 5"/>
          <p:cNvSpPr>
            <a:spLocks noGrp="1"/>
          </p:cNvSpPr>
          <p:nvPr>
            <p:ph type="ftr" sz="quarter" idx="4"/>
          </p:nvPr>
        </p:nvSpPr>
        <p:spPr/>
        <p:txBody>
          <a:bodyPr/>
          <a:lstStyle/>
          <a:p>
            <a:pPr>
              <a:defRPr/>
            </a:pPr>
            <a:r>
              <a:rPr lang="en-US" smtClean="0"/>
              <a:t>R F Riesenfeld</a:t>
            </a:r>
            <a:endParaRPr lang="en-US" smtClean="0"/>
          </a:p>
        </p:txBody>
      </p:sp>
      <p:sp>
        <p:nvSpPr>
          <p:cNvPr id="70663"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F326618E-C773-41C5-B439-C35BCEECAFB5}" type="slidenum">
              <a:rPr lang="en-US" smtClean="0"/>
              <a:pPr>
                <a:defRPr/>
              </a:pPr>
              <a:t>3</a:t>
            </a:fld>
            <a:endParaRPr 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
        <p:nvSpPr>
          <p:cNvPr id="61445" name="Date Placeholder 4"/>
          <p:cNvSpPr>
            <a:spLocks noGrp="1"/>
          </p:cNvSpPr>
          <p:nvPr>
            <p:ph type="dt" sz="quarter" idx="1"/>
          </p:nvPr>
        </p:nvSpPr>
        <p:spPr/>
        <p:txBody>
          <a:bodyPr/>
          <a:lstStyle/>
          <a:p>
            <a:pPr>
              <a:defRPr/>
            </a:pPr>
            <a:r>
              <a:rPr lang="en-US" smtClean="0"/>
              <a:t>Fall 2010</a:t>
            </a:r>
            <a:endParaRPr lang="en-US" smtClean="0"/>
          </a:p>
        </p:txBody>
      </p:sp>
      <p:sp>
        <p:nvSpPr>
          <p:cNvPr id="61446" name="Footer Placeholder 5"/>
          <p:cNvSpPr>
            <a:spLocks noGrp="1"/>
          </p:cNvSpPr>
          <p:nvPr>
            <p:ph type="ftr" sz="quarter" idx="4"/>
          </p:nvPr>
        </p:nvSpPr>
        <p:spPr/>
        <p:txBody>
          <a:bodyPr/>
          <a:lstStyle/>
          <a:p>
            <a:pPr>
              <a:defRPr/>
            </a:pPr>
            <a:r>
              <a:rPr lang="en-US" smtClean="0"/>
              <a:t>R F Riesenfeld</a:t>
            </a:r>
            <a:endParaRPr lang="en-US" smtClean="0"/>
          </a:p>
        </p:txBody>
      </p:sp>
      <p:sp>
        <p:nvSpPr>
          <p:cNvPr id="61447"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1801B6E2-7F90-495B-9401-FD1E30074455}" type="slidenum">
              <a:rPr lang="en-US" smtClean="0"/>
              <a:pPr>
                <a:defRPr/>
              </a:pPr>
              <a:t>30</a:t>
            </a:fld>
            <a:endParaRPr 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
        <p:nvSpPr>
          <p:cNvPr id="71685" name="Date Placeholder 4"/>
          <p:cNvSpPr>
            <a:spLocks noGrp="1"/>
          </p:cNvSpPr>
          <p:nvPr>
            <p:ph type="dt" sz="quarter" idx="1"/>
          </p:nvPr>
        </p:nvSpPr>
        <p:spPr/>
        <p:txBody>
          <a:bodyPr/>
          <a:lstStyle/>
          <a:p>
            <a:pPr>
              <a:defRPr/>
            </a:pPr>
            <a:r>
              <a:rPr lang="en-US" smtClean="0"/>
              <a:t>Fall 2010</a:t>
            </a:r>
            <a:endParaRPr lang="en-US" smtClean="0"/>
          </a:p>
        </p:txBody>
      </p:sp>
      <p:sp>
        <p:nvSpPr>
          <p:cNvPr id="71686" name="Footer Placeholder 5"/>
          <p:cNvSpPr>
            <a:spLocks noGrp="1"/>
          </p:cNvSpPr>
          <p:nvPr>
            <p:ph type="ftr" sz="quarter" idx="4"/>
          </p:nvPr>
        </p:nvSpPr>
        <p:spPr/>
        <p:txBody>
          <a:bodyPr/>
          <a:lstStyle/>
          <a:p>
            <a:pPr>
              <a:defRPr/>
            </a:pPr>
            <a:r>
              <a:rPr lang="en-US" smtClean="0"/>
              <a:t>R F Riesenfeld</a:t>
            </a:r>
            <a:endParaRPr lang="en-US" smtClean="0"/>
          </a:p>
        </p:txBody>
      </p:sp>
      <p:sp>
        <p:nvSpPr>
          <p:cNvPr id="71687"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7FBEF43B-D1CB-4D51-A650-533730A6567A}" type="slidenum">
              <a:rPr lang="en-US" smtClean="0"/>
              <a:pPr>
                <a:defRPr/>
              </a:pPr>
              <a:t>32</a:t>
            </a:fld>
            <a:endParaRPr lang="en-US"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
        <p:nvSpPr>
          <p:cNvPr id="72709" name="Date Placeholder 4"/>
          <p:cNvSpPr>
            <a:spLocks noGrp="1"/>
          </p:cNvSpPr>
          <p:nvPr>
            <p:ph type="dt" sz="quarter" idx="1"/>
          </p:nvPr>
        </p:nvSpPr>
        <p:spPr/>
        <p:txBody>
          <a:bodyPr/>
          <a:lstStyle/>
          <a:p>
            <a:pPr>
              <a:defRPr/>
            </a:pPr>
            <a:r>
              <a:rPr lang="en-US" smtClean="0"/>
              <a:t>Fall 2010</a:t>
            </a:r>
            <a:endParaRPr lang="en-US" smtClean="0"/>
          </a:p>
        </p:txBody>
      </p:sp>
      <p:sp>
        <p:nvSpPr>
          <p:cNvPr id="72710" name="Footer Placeholder 5"/>
          <p:cNvSpPr>
            <a:spLocks noGrp="1"/>
          </p:cNvSpPr>
          <p:nvPr>
            <p:ph type="ftr" sz="quarter" idx="4"/>
          </p:nvPr>
        </p:nvSpPr>
        <p:spPr/>
        <p:txBody>
          <a:bodyPr/>
          <a:lstStyle/>
          <a:p>
            <a:pPr>
              <a:defRPr/>
            </a:pPr>
            <a:r>
              <a:rPr lang="en-US" smtClean="0"/>
              <a:t>R F Riesenfeld</a:t>
            </a:r>
            <a:endParaRPr lang="en-US" smtClean="0"/>
          </a:p>
        </p:txBody>
      </p:sp>
      <p:sp>
        <p:nvSpPr>
          <p:cNvPr id="72711"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DD0A6C90-CA93-4322-8CEF-BC25476CD8C9}" type="slidenum">
              <a:rPr lang="en-US" smtClean="0"/>
              <a:pPr>
                <a:defRPr/>
              </a:pPr>
              <a:t>33</a:t>
            </a:fld>
            <a:endParaRPr lang="en-US" dirty="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
        <p:nvSpPr>
          <p:cNvPr id="73733" name="Date Placeholder 4"/>
          <p:cNvSpPr>
            <a:spLocks noGrp="1"/>
          </p:cNvSpPr>
          <p:nvPr>
            <p:ph type="dt" sz="quarter" idx="1"/>
          </p:nvPr>
        </p:nvSpPr>
        <p:spPr/>
        <p:txBody>
          <a:bodyPr/>
          <a:lstStyle/>
          <a:p>
            <a:pPr>
              <a:defRPr/>
            </a:pPr>
            <a:r>
              <a:rPr lang="en-US" smtClean="0"/>
              <a:t>Fall 2010</a:t>
            </a:r>
            <a:endParaRPr lang="en-US" smtClean="0"/>
          </a:p>
        </p:txBody>
      </p:sp>
      <p:sp>
        <p:nvSpPr>
          <p:cNvPr id="73734" name="Footer Placeholder 5"/>
          <p:cNvSpPr>
            <a:spLocks noGrp="1"/>
          </p:cNvSpPr>
          <p:nvPr>
            <p:ph type="ftr" sz="quarter" idx="4"/>
          </p:nvPr>
        </p:nvSpPr>
        <p:spPr/>
        <p:txBody>
          <a:bodyPr/>
          <a:lstStyle/>
          <a:p>
            <a:pPr>
              <a:defRPr/>
            </a:pPr>
            <a:r>
              <a:rPr lang="en-US" smtClean="0"/>
              <a:t>R F Riesenfeld</a:t>
            </a:r>
            <a:endParaRPr lang="en-US" smtClean="0"/>
          </a:p>
        </p:txBody>
      </p:sp>
      <p:sp>
        <p:nvSpPr>
          <p:cNvPr id="73735"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303F804E-1379-401F-A638-F668B21F21A8}" type="slidenum">
              <a:rPr lang="en-US" smtClean="0"/>
              <a:pPr>
                <a:defRPr/>
              </a:pPr>
              <a:t>34</a:t>
            </a:fld>
            <a:endParaRPr lang="en-US" dirty="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
        <p:nvSpPr>
          <p:cNvPr id="74757" name="Date Placeholder 4"/>
          <p:cNvSpPr>
            <a:spLocks noGrp="1"/>
          </p:cNvSpPr>
          <p:nvPr>
            <p:ph type="dt" sz="quarter" idx="1"/>
          </p:nvPr>
        </p:nvSpPr>
        <p:spPr/>
        <p:txBody>
          <a:bodyPr/>
          <a:lstStyle/>
          <a:p>
            <a:pPr>
              <a:defRPr/>
            </a:pPr>
            <a:r>
              <a:rPr lang="en-US" smtClean="0"/>
              <a:t>Fall 2010</a:t>
            </a:r>
            <a:endParaRPr lang="en-US" smtClean="0"/>
          </a:p>
        </p:txBody>
      </p:sp>
      <p:sp>
        <p:nvSpPr>
          <p:cNvPr id="74758" name="Footer Placeholder 5"/>
          <p:cNvSpPr>
            <a:spLocks noGrp="1"/>
          </p:cNvSpPr>
          <p:nvPr>
            <p:ph type="ftr" sz="quarter" idx="4"/>
          </p:nvPr>
        </p:nvSpPr>
        <p:spPr/>
        <p:txBody>
          <a:bodyPr/>
          <a:lstStyle/>
          <a:p>
            <a:pPr>
              <a:defRPr/>
            </a:pPr>
            <a:r>
              <a:rPr lang="en-US" smtClean="0"/>
              <a:t>R F Riesenfeld</a:t>
            </a:r>
            <a:endParaRPr lang="en-US" smtClean="0"/>
          </a:p>
        </p:txBody>
      </p:sp>
      <p:sp>
        <p:nvSpPr>
          <p:cNvPr id="74759"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D1534EB4-F859-4F14-9F21-FB2F4A70343B}" type="slidenum">
              <a:rPr lang="en-US" smtClean="0"/>
              <a:pPr>
                <a:defRPr/>
              </a:pPr>
              <a:t>35</a:t>
            </a:fld>
            <a:endParaRPr lang="en-US"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
        <p:nvSpPr>
          <p:cNvPr id="75781" name="Date Placeholder 4"/>
          <p:cNvSpPr>
            <a:spLocks noGrp="1"/>
          </p:cNvSpPr>
          <p:nvPr>
            <p:ph type="dt" sz="quarter" idx="1"/>
          </p:nvPr>
        </p:nvSpPr>
        <p:spPr/>
        <p:txBody>
          <a:bodyPr/>
          <a:lstStyle/>
          <a:p>
            <a:pPr>
              <a:defRPr/>
            </a:pPr>
            <a:r>
              <a:rPr lang="en-US" smtClean="0"/>
              <a:t>Fall 2010</a:t>
            </a:r>
            <a:endParaRPr lang="en-US" smtClean="0"/>
          </a:p>
        </p:txBody>
      </p:sp>
      <p:sp>
        <p:nvSpPr>
          <p:cNvPr id="75782" name="Footer Placeholder 5"/>
          <p:cNvSpPr>
            <a:spLocks noGrp="1"/>
          </p:cNvSpPr>
          <p:nvPr>
            <p:ph type="ftr" sz="quarter" idx="4"/>
          </p:nvPr>
        </p:nvSpPr>
        <p:spPr/>
        <p:txBody>
          <a:bodyPr/>
          <a:lstStyle/>
          <a:p>
            <a:pPr>
              <a:defRPr/>
            </a:pPr>
            <a:r>
              <a:rPr lang="en-US" smtClean="0"/>
              <a:t>R F Riesenfeld</a:t>
            </a:r>
            <a:endParaRPr lang="en-US" smtClean="0"/>
          </a:p>
        </p:txBody>
      </p:sp>
      <p:sp>
        <p:nvSpPr>
          <p:cNvPr id="75783"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5DDF7103-2B0B-40CE-A477-1D90DD7B9C38}" type="slidenum">
              <a:rPr lang="en-US" smtClean="0"/>
              <a:pPr>
                <a:defRPr/>
              </a:pPr>
              <a:t>36</a:t>
            </a:fld>
            <a:endParaRPr lang="en-US" dirty="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
        <p:nvSpPr>
          <p:cNvPr id="76805" name="Date Placeholder 4"/>
          <p:cNvSpPr>
            <a:spLocks noGrp="1"/>
          </p:cNvSpPr>
          <p:nvPr>
            <p:ph type="dt" sz="quarter" idx="1"/>
          </p:nvPr>
        </p:nvSpPr>
        <p:spPr/>
        <p:txBody>
          <a:bodyPr/>
          <a:lstStyle/>
          <a:p>
            <a:pPr>
              <a:defRPr/>
            </a:pPr>
            <a:r>
              <a:rPr lang="en-US" smtClean="0"/>
              <a:t>Fall 2010</a:t>
            </a:r>
            <a:endParaRPr lang="en-US" smtClean="0"/>
          </a:p>
        </p:txBody>
      </p:sp>
      <p:sp>
        <p:nvSpPr>
          <p:cNvPr id="76806" name="Footer Placeholder 5"/>
          <p:cNvSpPr>
            <a:spLocks noGrp="1"/>
          </p:cNvSpPr>
          <p:nvPr>
            <p:ph type="ftr" sz="quarter" idx="4"/>
          </p:nvPr>
        </p:nvSpPr>
        <p:spPr/>
        <p:txBody>
          <a:bodyPr/>
          <a:lstStyle/>
          <a:p>
            <a:pPr>
              <a:defRPr/>
            </a:pPr>
            <a:r>
              <a:rPr lang="en-US" smtClean="0"/>
              <a:t>R F Riesenfeld</a:t>
            </a:r>
            <a:endParaRPr lang="en-US" smtClean="0"/>
          </a:p>
        </p:txBody>
      </p:sp>
      <p:sp>
        <p:nvSpPr>
          <p:cNvPr id="76807"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06D6D742-7948-4892-8645-77A2526CC095}" type="slidenum">
              <a:rPr lang="en-US" smtClean="0"/>
              <a:pPr>
                <a:defRPr/>
              </a:pPr>
              <a:t>37</a:t>
            </a:fld>
            <a:endParaRPr lang="en-US" dirty="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
        <p:nvSpPr>
          <p:cNvPr id="77829" name="Date Placeholder 4"/>
          <p:cNvSpPr>
            <a:spLocks noGrp="1"/>
          </p:cNvSpPr>
          <p:nvPr>
            <p:ph type="dt" sz="quarter" idx="1"/>
          </p:nvPr>
        </p:nvSpPr>
        <p:spPr/>
        <p:txBody>
          <a:bodyPr/>
          <a:lstStyle/>
          <a:p>
            <a:pPr>
              <a:defRPr/>
            </a:pPr>
            <a:r>
              <a:rPr lang="en-US" smtClean="0"/>
              <a:t>Fall 2010</a:t>
            </a:r>
            <a:endParaRPr lang="en-US" smtClean="0"/>
          </a:p>
        </p:txBody>
      </p:sp>
      <p:sp>
        <p:nvSpPr>
          <p:cNvPr id="77830" name="Footer Placeholder 5"/>
          <p:cNvSpPr>
            <a:spLocks noGrp="1"/>
          </p:cNvSpPr>
          <p:nvPr>
            <p:ph type="ftr" sz="quarter" idx="4"/>
          </p:nvPr>
        </p:nvSpPr>
        <p:spPr/>
        <p:txBody>
          <a:bodyPr/>
          <a:lstStyle/>
          <a:p>
            <a:pPr>
              <a:defRPr/>
            </a:pPr>
            <a:r>
              <a:rPr lang="en-US" smtClean="0"/>
              <a:t>R F Riesenfeld</a:t>
            </a:r>
            <a:endParaRPr lang="en-US" smtClean="0"/>
          </a:p>
        </p:txBody>
      </p:sp>
      <p:sp>
        <p:nvSpPr>
          <p:cNvPr id="77831"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8065CC28-C96B-460F-859F-1A0A3F8C0B60}" type="slidenum">
              <a:rPr lang="en-US" smtClean="0"/>
              <a:pPr>
                <a:defRPr/>
              </a:pPr>
              <a:t>38</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
        <p:nvSpPr>
          <p:cNvPr id="78853" name="Date Placeholder 4"/>
          <p:cNvSpPr>
            <a:spLocks noGrp="1"/>
          </p:cNvSpPr>
          <p:nvPr>
            <p:ph type="dt" sz="quarter" idx="1"/>
          </p:nvPr>
        </p:nvSpPr>
        <p:spPr/>
        <p:txBody>
          <a:bodyPr/>
          <a:lstStyle/>
          <a:p>
            <a:pPr>
              <a:defRPr/>
            </a:pPr>
            <a:r>
              <a:rPr lang="en-US" smtClean="0"/>
              <a:t>Fall 2010</a:t>
            </a:r>
            <a:endParaRPr lang="en-US" smtClean="0"/>
          </a:p>
        </p:txBody>
      </p:sp>
      <p:sp>
        <p:nvSpPr>
          <p:cNvPr id="78854" name="Footer Placeholder 5"/>
          <p:cNvSpPr>
            <a:spLocks noGrp="1"/>
          </p:cNvSpPr>
          <p:nvPr>
            <p:ph type="ftr" sz="quarter" idx="4"/>
          </p:nvPr>
        </p:nvSpPr>
        <p:spPr/>
        <p:txBody>
          <a:bodyPr/>
          <a:lstStyle/>
          <a:p>
            <a:pPr>
              <a:defRPr/>
            </a:pPr>
            <a:r>
              <a:rPr lang="en-US" smtClean="0"/>
              <a:t>R F Riesenfeld</a:t>
            </a:r>
            <a:endParaRPr lang="en-US" smtClean="0"/>
          </a:p>
        </p:txBody>
      </p:sp>
      <p:sp>
        <p:nvSpPr>
          <p:cNvPr id="78855"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A1E21BA0-2662-4A0A-A251-2CD4F7026723}" type="slidenum">
              <a:rPr lang="en-US" smtClean="0"/>
              <a:pPr>
                <a:defRPr/>
              </a:pPr>
              <a:t>39</a:t>
            </a:fld>
            <a:endParaRPr lang="en-US" dirty="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
        <p:nvSpPr>
          <p:cNvPr id="79877" name="Date Placeholder 4"/>
          <p:cNvSpPr>
            <a:spLocks noGrp="1"/>
          </p:cNvSpPr>
          <p:nvPr>
            <p:ph type="dt" sz="quarter" idx="1"/>
          </p:nvPr>
        </p:nvSpPr>
        <p:spPr/>
        <p:txBody>
          <a:bodyPr/>
          <a:lstStyle/>
          <a:p>
            <a:pPr>
              <a:defRPr/>
            </a:pPr>
            <a:r>
              <a:rPr lang="en-US" smtClean="0"/>
              <a:t>Fall 2010</a:t>
            </a:r>
            <a:endParaRPr lang="en-US" smtClean="0"/>
          </a:p>
        </p:txBody>
      </p:sp>
      <p:sp>
        <p:nvSpPr>
          <p:cNvPr id="79878" name="Footer Placeholder 5"/>
          <p:cNvSpPr>
            <a:spLocks noGrp="1"/>
          </p:cNvSpPr>
          <p:nvPr>
            <p:ph type="ftr" sz="quarter" idx="4"/>
          </p:nvPr>
        </p:nvSpPr>
        <p:spPr/>
        <p:txBody>
          <a:bodyPr/>
          <a:lstStyle/>
          <a:p>
            <a:pPr>
              <a:defRPr/>
            </a:pPr>
            <a:r>
              <a:rPr lang="en-US" smtClean="0"/>
              <a:t>R F Riesenfeld</a:t>
            </a:r>
            <a:endParaRPr lang="en-US" smtClean="0"/>
          </a:p>
        </p:txBody>
      </p:sp>
      <p:sp>
        <p:nvSpPr>
          <p:cNvPr id="79879"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ECD5EA2C-241B-4375-BF34-F4D217DAB6F7}" type="slidenum">
              <a:rPr lang="en-US" smtClean="0"/>
              <a:pPr>
                <a:defRPr/>
              </a:pPr>
              <a:t>43</a:t>
            </a:fld>
            <a:endParaRPr lang="en-US" dirty="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
        <p:nvSpPr>
          <p:cNvPr id="80901" name="Date Placeholder 4"/>
          <p:cNvSpPr>
            <a:spLocks noGrp="1"/>
          </p:cNvSpPr>
          <p:nvPr>
            <p:ph type="dt" sz="quarter" idx="1"/>
          </p:nvPr>
        </p:nvSpPr>
        <p:spPr/>
        <p:txBody>
          <a:bodyPr/>
          <a:lstStyle/>
          <a:p>
            <a:pPr>
              <a:defRPr/>
            </a:pPr>
            <a:r>
              <a:rPr lang="en-US" smtClean="0"/>
              <a:t>Fall 2010</a:t>
            </a:r>
            <a:endParaRPr lang="en-US" smtClean="0"/>
          </a:p>
        </p:txBody>
      </p:sp>
      <p:sp>
        <p:nvSpPr>
          <p:cNvPr id="80902" name="Footer Placeholder 5"/>
          <p:cNvSpPr>
            <a:spLocks noGrp="1"/>
          </p:cNvSpPr>
          <p:nvPr>
            <p:ph type="ftr" sz="quarter" idx="4"/>
          </p:nvPr>
        </p:nvSpPr>
        <p:spPr/>
        <p:txBody>
          <a:bodyPr/>
          <a:lstStyle/>
          <a:p>
            <a:pPr>
              <a:defRPr/>
            </a:pPr>
            <a:r>
              <a:rPr lang="en-US" smtClean="0"/>
              <a:t>R F Riesenfeld</a:t>
            </a:r>
            <a:endParaRPr lang="en-US" smtClean="0"/>
          </a:p>
        </p:txBody>
      </p:sp>
      <p:sp>
        <p:nvSpPr>
          <p:cNvPr id="80903"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CCED5777-FB3E-414C-9545-A703963858D8}" type="slidenum">
              <a:rPr lang="en-US" smtClean="0"/>
              <a:pPr>
                <a:defRPr/>
              </a:pPr>
              <a:t>4</a:t>
            </a:fld>
            <a:endParaRPr lang="en-U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
        <p:nvSpPr>
          <p:cNvPr id="61445" name="Date Placeholder 4"/>
          <p:cNvSpPr>
            <a:spLocks noGrp="1"/>
          </p:cNvSpPr>
          <p:nvPr>
            <p:ph type="dt" sz="quarter" idx="1"/>
          </p:nvPr>
        </p:nvSpPr>
        <p:spPr/>
        <p:txBody>
          <a:bodyPr/>
          <a:lstStyle/>
          <a:p>
            <a:pPr>
              <a:defRPr/>
            </a:pPr>
            <a:r>
              <a:rPr lang="en-US" smtClean="0"/>
              <a:t>Fall 2010</a:t>
            </a:r>
            <a:endParaRPr lang="en-US" smtClean="0"/>
          </a:p>
        </p:txBody>
      </p:sp>
      <p:sp>
        <p:nvSpPr>
          <p:cNvPr id="61446" name="Footer Placeholder 5"/>
          <p:cNvSpPr>
            <a:spLocks noGrp="1"/>
          </p:cNvSpPr>
          <p:nvPr>
            <p:ph type="ftr" sz="quarter" idx="4"/>
          </p:nvPr>
        </p:nvSpPr>
        <p:spPr/>
        <p:txBody>
          <a:bodyPr/>
          <a:lstStyle/>
          <a:p>
            <a:pPr>
              <a:defRPr/>
            </a:pPr>
            <a:r>
              <a:rPr lang="en-US" smtClean="0"/>
              <a:t>R F Riesenfeld</a:t>
            </a:r>
            <a:endParaRPr lang="en-US" smtClean="0"/>
          </a:p>
        </p:txBody>
      </p:sp>
      <p:sp>
        <p:nvSpPr>
          <p:cNvPr id="61447"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B0C56D9C-E2EE-40B0-91D7-97595AC7F628}" type="slidenum">
              <a:rPr lang="en-US" smtClean="0"/>
              <a:pPr>
                <a:defRPr/>
              </a:pPr>
              <a:t>44</a:t>
            </a:fld>
            <a:endParaRPr lang="en-US"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
        <p:nvSpPr>
          <p:cNvPr id="81925" name="Date Placeholder 4"/>
          <p:cNvSpPr>
            <a:spLocks noGrp="1"/>
          </p:cNvSpPr>
          <p:nvPr>
            <p:ph type="dt" sz="quarter" idx="1"/>
          </p:nvPr>
        </p:nvSpPr>
        <p:spPr/>
        <p:txBody>
          <a:bodyPr/>
          <a:lstStyle/>
          <a:p>
            <a:pPr>
              <a:defRPr/>
            </a:pPr>
            <a:r>
              <a:rPr lang="en-US" smtClean="0"/>
              <a:t>Fall 2010</a:t>
            </a:r>
            <a:endParaRPr lang="en-US" smtClean="0"/>
          </a:p>
        </p:txBody>
      </p:sp>
      <p:sp>
        <p:nvSpPr>
          <p:cNvPr id="81926" name="Footer Placeholder 5"/>
          <p:cNvSpPr>
            <a:spLocks noGrp="1"/>
          </p:cNvSpPr>
          <p:nvPr>
            <p:ph type="ftr" sz="quarter" idx="4"/>
          </p:nvPr>
        </p:nvSpPr>
        <p:spPr/>
        <p:txBody>
          <a:bodyPr/>
          <a:lstStyle/>
          <a:p>
            <a:pPr>
              <a:defRPr/>
            </a:pPr>
            <a:r>
              <a:rPr lang="en-US" smtClean="0"/>
              <a:t>R F Riesenfeld</a:t>
            </a:r>
            <a:endParaRPr lang="en-US" smtClean="0"/>
          </a:p>
        </p:txBody>
      </p:sp>
      <p:sp>
        <p:nvSpPr>
          <p:cNvPr id="81927"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195DF524-1568-4F66-A760-59F69A69CC21}" type="slidenum">
              <a:rPr lang="en-US" smtClean="0"/>
              <a:pPr>
                <a:defRPr/>
              </a:pPr>
              <a:t>45</a:t>
            </a:fld>
            <a:endParaRPr lang="en-US"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
        <p:nvSpPr>
          <p:cNvPr id="82949" name="Date Placeholder 4"/>
          <p:cNvSpPr>
            <a:spLocks noGrp="1"/>
          </p:cNvSpPr>
          <p:nvPr>
            <p:ph type="dt" sz="quarter" idx="1"/>
          </p:nvPr>
        </p:nvSpPr>
        <p:spPr/>
        <p:txBody>
          <a:bodyPr/>
          <a:lstStyle/>
          <a:p>
            <a:pPr>
              <a:defRPr/>
            </a:pPr>
            <a:r>
              <a:rPr lang="en-US" smtClean="0"/>
              <a:t>Fall 2010</a:t>
            </a:r>
            <a:endParaRPr lang="en-US" smtClean="0"/>
          </a:p>
        </p:txBody>
      </p:sp>
      <p:sp>
        <p:nvSpPr>
          <p:cNvPr id="82950" name="Footer Placeholder 5"/>
          <p:cNvSpPr>
            <a:spLocks noGrp="1"/>
          </p:cNvSpPr>
          <p:nvPr>
            <p:ph type="ftr" sz="quarter" idx="4"/>
          </p:nvPr>
        </p:nvSpPr>
        <p:spPr/>
        <p:txBody>
          <a:bodyPr/>
          <a:lstStyle/>
          <a:p>
            <a:pPr>
              <a:defRPr/>
            </a:pPr>
            <a:r>
              <a:rPr lang="en-US" smtClean="0"/>
              <a:t>R F Riesenfeld</a:t>
            </a:r>
            <a:endParaRPr lang="en-US" smtClean="0"/>
          </a:p>
        </p:txBody>
      </p:sp>
      <p:sp>
        <p:nvSpPr>
          <p:cNvPr id="82951"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3C68AD7D-0AA9-4B74-93C6-7D76E681D8BF}" type="slidenum">
              <a:rPr lang="en-US" smtClean="0"/>
              <a:pPr>
                <a:defRPr/>
              </a:pPr>
              <a:t>46</a:t>
            </a:fld>
            <a:endParaRPr lang="en-US" dirty="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
        <p:nvSpPr>
          <p:cNvPr id="83973" name="Date Placeholder 4"/>
          <p:cNvSpPr>
            <a:spLocks noGrp="1"/>
          </p:cNvSpPr>
          <p:nvPr>
            <p:ph type="dt" sz="quarter" idx="1"/>
          </p:nvPr>
        </p:nvSpPr>
        <p:spPr/>
        <p:txBody>
          <a:bodyPr/>
          <a:lstStyle/>
          <a:p>
            <a:pPr>
              <a:defRPr/>
            </a:pPr>
            <a:r>
              <a:rPr lang="en-US" smtClean="0"/>
              <a:t>Fall 2010</a:t>
            </a:r>
            <a:endParaRPr lang="en-US" smtClean="0"/>
          </a:p>
        </p:txBody>
      </p:sp>
      <p:sp>
        <p:nvSpPr>
          <p:cNvPr id="83974" name="Footer Placeholder 5"/>
          <p:cNvSpPr>
            <a:spLocks noGrp="1"/>
          </p:cNvSpPr>
          <p:nvPr>
            <p:ph type="ftr" sz="quarter" idx="4"/>
          </p:nvPr>
        </p:nvSpPr>
        <p:spPr/>
        <p:txBody>
          <a:bodyPr/>
          <a:lstStyle/>
          <a:p>
            <a:pPr>
              <a:defRPr/>
            </a:pPr>
            <a:r>
              <a:rPr lang="en-US" smtClean="0"/>
              <a:t>R F Riesenfeld</a:t>
            </a:r>
            <a:endParaRPr lang="en-US" smtClean="0"/>
          </a:p>
        </p:txBody>
      </p:sp>
      <p:sp>
        <p:nvSpPr>
          <p:cNvPr id="83975"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32DB6365-445A-4E73-94D4-81E3127F0449}" type="slidenum">
              <a:rPr lang="en-US" smtClean="0"/>
              <a:pPr>
                <a:defRPr/>
              </a:pPr>
              <a:t>47</a:t>
            </a:fld>
            <a:endParaRPr lang="en-US"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
        <p:nvSpPr>
          <p:cNvPr id="84997" name="Date Placeholder 4"/>
          <p:cNvSpPr>
            <a:spLocks noGrp="1"/>
          </p:cNvSpPr>
          <p:nvPr>
            <p:ph type="dt" sz="quarter" idx="1"/>
          </p:nvPr>
        </p:nvSpPr>
        <p:spPr/>
        <p:txBody>
          <a:bodyPr/>
          <a:lstStyle/>
          <a:p>
            <a:pPr>
              <a:defRPr/>
            </a:pPr>
            <a:r>
              <a:rPr lang="en-US" smtClean="0"/>
              <a:t>Fall 2010</a:t>
            </a:r>
            <a:endParaRPr lang="en-US" smtClean="0"/>
          </a:p>
        </p:txBody>
      </p:sp>
      <p:sp>
        <p:nvSpPr>
          <p:cNvPr id="84998" name="Footer Placeholder 5"/>
          <p:cNvSpPr>
            <a:spLocks noGrp="1"/>
          </p:cNvSpPr>
          <p:nvPr>
            <p:ph type="ftr" sz="quarter" idx="4"/>
          </p:nvPr>
        </p:nvSpPr>
        <p:spPr/>
        <p:txBody>
          <a:bodyPr/>
          <a:lstStyle/>
          <a:p>
            <a:pPr>
              <a:defRPr/>
            </a:pPr>
            <a:r>
              <a:rPr lang="en-US" smtClean="0"/>
              <a:t>R F Riesenfeld</a:t>
            </a:r>
            <a:endParaRPr lang="en-US" smtClean="0"/>
          </a:p>
        </p:txBody>
      </p:sp>
      <p:sp>
        <p:nvSpPr>
          <p:cNvPr id="84999"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B907E416-D602-4B53-85AF-E1415694FE70}" type="slidenum">
              <a:rPr lang="en-US" smtClean="0"/>
              <a:pPr>
                <a:defRPr/>
              </a:pPr>
              <a:t>48</a:t>
            </a:fld>
            <a:endParaRPr lang="en-US"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
        <p:nvSpPr>
          <p:cNvPr id="86021" name="Date Placeholder 4"/>
          <p:cNvSpPr>
            <a:spLocks noGrp="1"/>
          </p:cNvSpPr>
          <p:nvPr>
            <p:ph type="dt" sz="quarter" idx="1"/>
          </p:nvPr>
        </p:nvSpPr>
        <p:spPr/>
        <p:txBody>
          <a:bodyPr/>
          <a:lstStyle/>
          <a:p>
            <a:pPr>
              <a:defRPr/>
            </a:pPr>
            <a:r>
              <a:rPr lang="en-US" smtClean="0"/>
              <a:t>Fall 2010</a:t>
            </a:r>
            <a:endParaRPr lang="en-US" smtClean="0"/>
          </a:p>
        </p:txBody>
      </p:sp>
      <p:sp>
        <p:nvSpPr>
          <p:cNvPr id="86022" name="Footer Placeholder 5"/>
          <p:cNvSpPr>
            <a:spLocks noGrp="1"/>
          </p:cNvSpPr>
          <p:nvPr>
            <p:ph type="ftr" sz="quarter" idx="4"/>
          </p:nvPr>
        </p:nvSpPr>
        <p:spPr/>
        <p:txBody>
          <a:bodyPr/>
          <a:lstStyle/>
          <a:p>
            <a:pPr>
              <a:defRPr/>
            </a:pPr>
            <a:r>
              <a:rPr lang="en-US" smtClean="0"/>
              <a:t>R F Riesenfeld</a:t>
            </a:r>
            <a:endParaRPr lang="en-US" smtClean="0"/>
          </a:p>
        </p:txBody>
      </p:sp>
      <p:sp>
        <p:nvSpPr>
          <p:cNvPr id="86023"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F1E73AF6-3E91-4C9F-8D92-A0CBA118F568}" type="slidenum">
              <a:rPr lang="en-US" smtClean="0"/>
              <a:pPr>
                <a:defRPr/>
              </a:pPr>
              <a:t>49</a:t>
            </a:fld>
            <a:endParaRPr lang="en-US" dirty="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
        <p:nvSpPr>
          <p:cNvPr id="87045" name="Date Placeholder 4"/>
          <p:cNvSpPr>
            <a:spLocks noGrp="1"/>
          </p:cNvSpPr>
          <p:nvPr>
            <p:ph type="dt" sz="quarter" idx="1"/>
          </p:nvPr>
        </p:nvSpPr>
        <p:spPr/>
        <p:txBody>
          <a:bodyPr/>
          <a:lstStyle/>
          <a:p>
            <a:pPr>
              <a:defRPr/>
            </a:pPr>
            <a:r>
              <a:rPr lang="en-US" smtClean="0"/>
              <a:t>Fall 2010</a:t>
            </a:r>
            <a:endParaRPr lang="en-US" smtClean="0"/>
          </a:p>
        </p:txBody>
      </p:sp>
      <p:sp>
        <p:nvSpPr>
          <p:cNvPr id="87046" name="Footer Placeholder 5"/>
          <p:cNvSpPr>
            <a:spLocks noGrp="1"/>
          </p:cNvSpPr>
          <p:nvPr>
            <p:ph type="ftr" sz="quarter" idx="4"/>
          </p:nvPr>
        </p:nvSpPr>
        <p:spPr/>
        <p:txBody>
          <a:bodyPr/>
          <a:lstStyle/>
          <a:p>
            <a:pPr>
              <a:defRPr/>
            </a:pPr>
            <a:r>
              <a:rPr lang="en-US" smtClean="0"/>
              <a:t>R F Riesenfeld</a:t>
            </a:r>
            <a:endParaRPr lang="en-US" smtClean="0"/>
          </a:p>
        </p:txBody>
      </p:sp>
      <p:sp>
        <p:nvSpPr>
          <p:cNvPr id="87047"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AD92261A-E755-4384-8351-5006D56939F6}" type="slidenum">
              <a:rPr lang="en-US" smtClean="0"/>
              <a:pPr>
                <a:defRPr/>
              </a:pPr>
              <a:t>50</a:t>
            </a:fld>
            <a:endParaRPr lang="en-US" dirty="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
        <p:nvSpPr>
          <p:cNvPr id="88069" name="Date Placeholder 4"/>
          <p:cNvSpPr>
            <a:spLocks noGrp="1"/>
          </p:cNvSpPr>
          <p:nvPr>
            <p:ph type="dt" sz="quarter" idx="1"/>
          </p:nvPr>
        </p:nvSpPr>
        <p:spPr/>
        <p:txBody>
          <a:bodyPr/>
          <a:lstStyle/>
          <a:p>
            <a:pPr>
              <a:defRPr/>
            </a:pPr>
            <a:r>
              <a:rPr lang="en-US" smtClean="0"/>
              <a:t>Fall 2010</a:t>
            </a:r>
            <a:endParaRPr lang="en-US" smtClean="0"/>
          </a:p>
        </p:txBody>
      </p:sp>
      <p:sp>
        <p:nvSpPr>
          <p:cNvPr id="88070" name="Footer Placeholder 5"/>
          <p:cNvSpPr>
            <a:spLocks noGrp="1"/>
          </p:cNvSpPr>
          <p:nvPr>
            <p:ph type="ftr" sz="quarter" idx="4"/>
          </p:nvPr>
        </p:nvSpPr>
        <p:spPr/>
        <p:txBody>
          <a:bodyPr/>
          <a:lstStyle/>
          <a:p>
            <a:pPr>
              <a:defRPr/>
            </a:pPr>
            <a:r>
              <a:rPr lang="en-US" smtClean="0"/>
              <a:t>R F Riesenfeld</a:t>
            </a:r>
            <a:endParaRPr lang="en-US" smtClean="0"/>
          </a:p>
        </p:txBody>
      </p:sp>
      <p:sp>
        <p:nvSpPr>
          <p:cNvPr id="88071"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6EFD02C8-1ADC-4556-8894-CEF055C8EB1F}" type="slidenum">
              <a:rPr lang="en-US" smtClean="0"/>
              <a:pPr>
                <a:defRPr/>
              </a:pPr>
              <a:t>51</a:t>
            </a:fld>
            <a:endParaRPr lang="en-US" dirty="0"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
        <p:nvSpPr>
          <p:cNvPr id="89093" name="Date Placeholder 4"/>
          <p:cNvSpPr>
            <a:spLocks noGrp="1"/>
          </p:cNvSpPr>
          <p:nvPr>
            <p:ph type="dt" sz="quarter" idx="1"/>
          </p:nvPr>
        </p:nvSpPr>
        <p:spPr/>
        <p:txBody>
          <a:bodyPr/>
          <a:lstStyle/>
          <a:p>
            <a:pPr>
              <a:defRPr/>
            </a:pPr>
            <a:r>
              <a:rPr lang="en-US" smtClean="0"/>
              <a:t>Fall 2010</a:t>
            </a:r>
            <a:endParaRPr lang="en-US" smtClean="0"/>
          </a:p>
        </p:txBody>
      </p:sp>
      <p:sp>
        <p:nvSpPr>
          <p:cNvPr id="89094" name="Footer Placeholder 5"/>
          <p:cNvSpPr>
            <a:spLocks noGrp="1"/>
          </p:cNvSpPr>
          <p:nvPr>
            <p:ph type="ftr" sz="quarter" idx="4"/>
          </p:nvPr>
        </p:nvSpPr>
        <p:spPr/>
        <p:txBody>
          <a:bodyPr/>
          <a:lstStyle/>
          <a:p>
            <a:pPr>
              <a:defRPr/>
            </a:pPr>
            <a:r>
              <a:rPr lang="en-US" smtClean="0"/>
              <a:t>R F Riesenfeld</a:t>
            </a:r>
            <a:endParaRPr lang="en-US" smtClean="0"/>
          </a:p>
        </p:txBody>
      </p:sp>
      <p:sp>
        <p:nvSpPr>
          <p:cNvPr id="89095"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63A7C0CF-3D37-4628-ACAD-9F4E57151B08}" type="slidenum">
              <a:rPr lang="en-US" smtClean="0"/>
              <a:pPr>
                <a:defRPr/>
              </a:pPr>
              <a:t>54</a:t>
            </a:fld>
            <a:endParaRPr lang="en-US" dirty="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
        <p:nvSpPr>
          <p:cNvPr id="90117" name="Date Placeholder 4"/>
          <p:cNvSpPr>
            <a:spLocks noGrp="1"/>
          </p:cNvSpPr>
          <p:nvPr>
            <p:ph type="dt" sz="quarter" idx="1"/>
          </p:nvPr>
        </p:nvSpPr>
        <p:spPr/>
        <p:txBody>
          <a:bodyPr/>
          <a:lstStyle/>
          <a:p>
            <a:pPr>
              <a:defRPr/>
            </a:pPr>
            <a:r>
              <a:rPr lang="en-US" smtClean="0"/>
              <a:t>Fall 2010</a:t>
            </a:r>
            <a:endParaRPr lang="en-US" smtClean="0"/>
          </a:p>
        </p:txBody>
      </p:sp>
      <p:sp>
        <p:nvSpPr>
          <p:cNvPr id="90118" name="Footer Placeholder 5"/>
          <p:cNvSpPr>
            <a:spLocks noGrp="1"/>
          </p:cNvSpPr>
          <p:nvPr>
            <p:ph type="ftr" sz="quarter" idx="4"/>
          </p:nvPr>
        </p:nvSpPr>
        <p:spPr/>
        <p:txBody>
          <a:bodyPr/>
          <a:lstStyle/>
          <a:p>
            <a:pPr>
              <a:defRPr/>
            </a:pPr>
            <a:r>
              <a:rPr lang="en-US" smtClean="0"/>
              <a:t>R F Riesenfeld</a:t>
            </a:r>
            <a:endParaRPr lang="en-US" smtClean="0"/>
          </a:p>
        </p:txBody>
      </p:sp>
      <p:sp>
        <p:nvSpPr>
          <p:cNvPr id="90119"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E16B1372-1566-4DC7-A1A5-E23B6DC54C30}" type="slidenum">
              <a:rPr lang="en-US" smtClean="0"/>
              <a:pPr>
                <a:defRPr/>
              </a:pPr>
              <a:t>55</a:t>
            </a:fld>
            <a:endParaRPr lang="en-US" dirty="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
        <p:nvSpPr>
          <p:cNvPr id="91141" name="Date Placeholder 4"/>
          <p:cNvSpPr>
            <a:spLocks noGrp="1"/>
          </p:cNvSpPr>
          <p:nvPr>
            <p:ph type="dt" sz="quarter" idx="1"/>
          </p:nvPr>
        </p:nvSpPr>
        <p:spPr/>
        <p:txBody>
          <a:bodyPr/>
          <a:lstStyle/>
          <a:p>
            <a:pPr>
              <a:defRPr/>
            </a:pPr>
            <a:r>
              <a:rPr lang="en-US" smtClean="0"/>
              <a:t>Fall 2010</a:t>
            </a:r>
            <a:endParaRPr lang="en-US" smtClean="0"/>
          </a:p>
        </p:txBody>
      </p:sp>
      <p:sp>
        <p:nvSpPr>
          <p:cNvPr id="91142" name="Footer Placeholder 5"/>
          <p:cNvSpPr>
            <a:spLocks noGrp="1"/>
          </p:cNvSpPr>
          <p:nvPr>
            <p:ph type="ftr" sz="quarter" idx="4"/>
          </p:nvPr>
        </p:nvSpPr>
        <p:spPr/>
        <p:txBody>
          <a:bodyPr/>
          <a:lstStyle/>
          <a:p>
            <a:pPr>
              <a:defRPr/>
            </a:pPr>
            <a:r>
              <a:rPr lang="en-US" smtClean="0"/>
              <a:t>R F Riesenfeld</a:t>
            </a:r>
            <a:endParaRPr lang="en-US" smtClean="0"/>
          </a:p>
        </p:txBody>
      </p:sp>
      <p:sp>
        <p:nvSpPr>
          <p:cNvPr id="91143"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9D79B489-D7C2-403C-AF5A-0CB4F7B91D3F}" type="slidenum">
              <a:rPr lang="en-US" smtClean="0"/>
              <a:pPr>
                <a:defRPr/>
              </a:pPr>
              <a:t>5</a:t>
            </a:fld>
            <a:endParaRPr lang="en-US"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
        <p:nvSpPr>
          <p:cNvPr id="62469" name="Date Placeholder 4"/>
          <p:cNvSpPr>
            <a:spLocks noGrp="1"/>
          </p:cNvSpPr>
          <p:nvPr>
            <p:ph type="dt" sz="quarter" idx="1"/>
          </p:nvPr>
        </p:nvSpPr>
        <p:spPr/>
        <p:txBody>
          <a:bodyPr/>
          <a:lstStyle/>
          <a:p>
            <a:pPr>
              <a:defRPr/>
            </a:pPr>
            <a:r>
              <a:rPr lang="en-US" smtClean="0"/>
              <a:t>Fall 2010</a:t>
            </a:r>
            <a:endParaRPr lang="en-US" smtClean="0"/>
          </a:p>
        </p:txBody>
      </p:sp>
      <p:sp>
        <p:nvSpPr>
          <p:cNvPr id="62470" name="Footer Placeholder 5"/>
          <p:cNvSpPr>
            <a:spLocks noGrp="1"/>
          </p:cNvSpPr>
          <p:nvPr>
            <p:ph type="ftr" sz="quarter" idx="4"/>
          </p:nvPr>
        </p:nvSpPr>
        <p:spPr/>
        <p:txBody>
          <a:bodyPr/>
          <a:lstStyle/>
          <a:p>
            <a:pPr>
              <a:defRPr/>
            </a:pPr>
            <a:r>
              <a:rPr lang="en-US" smtClean="0"/>
              <a:t>R F Riesenfeld</a:t>
            </a:r>
            <a:endParaRPr lang="en-US" smtClean="0"/>
          </a:p>
        </p:txBody>
      </p:sp>
      <p:sp>
        <p:nvSpPr>
          <p:cNvPr id="62471"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C569ADCD-7C82-4BC5-8C31-245B56A99458}" type="slidenum">
              <a:rPr lang="en-US" smtClean="0"/>
              <a:pPr>
                <a:defRPr/>
              </a:pPr>
              <a:t>56</a:t>
            </a:fld>
            <a:endParaRPr lang="en-US" dirty="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
        <p:nvSpPr>
          <p:cNvPr id="92165" name="Date Placeholder 4"/>
          <p:cNvSpPr>
            <a:spLocks noGrp="1"/>
          </p:cNvSpPr>
          <p:nvPr>
            <p:ph type="dt" sz="quarter" idx="1"/>
          </p:nvPr>
        </p:nvSpPr>
        <p:spPr/>
        <p:txBody>
          <a:bodyPr/>
          <a:lstStyle/>
          <a:p>
            <a:pPr>
              <a:defRPr/>
            </a:pPr>
            <a:r>
              <a:rPr lang="en-US" smtClean="0"/>
              <a:t>Fall 2010</a:t>
            </a:r>
            <a:endParaRPr lang="en-US" smtClean="0"/>
          </a:p>
        </p:txBody>
      </p:sp>
      <p:sp>
        <p:nvSpPr>
          <p:cNvPr id="92166" name="Footer Placeholder 5"/>
          <p:cNvSpPr>
            <a:spLocks noGrp="1"/>
          </p:cNvSpPr>
          <p:nvPr>
            <p:ph type="ftr" sz="quarter" idx="4"/>
          </p:nvPr>
        </p:nvSpPr>
        <p:spPr/>
        <p:txBody>
          <a:bodyPr/>
          <a:lstStyle/>
          <a:p>
            <a:pPr>
              <a:defRPr/>
            </a:pPr>
            <a:r>
              <a:rPr lang="en-US" smtClean="0"/>
              <a:t>R F Riesenfeld</a:t>
            </a:r>
            <a:endParaRPr lang="en-US" smtClean="0"/>
          </a:p>
        </p:txBody>
      </p:sp>
      <p:sp>
        <p:nvSpPr>
          <p:cNvPr id="92167"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BD49FEE8-7BAE-4AB5-B269-4DA4C176E4A5}" type="slidenum">
              <a:rPr lang="en-US" smtClean="0"/>
              <a:pPr>
                <a:defRPr/>
              </a:pPr>
              <a:t>57</a:t>
            </a:fld>
            <a:endParaRPr lang="en-US" dirty="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
        <p:nvSpPr>
          <p:cNvPr id="93189" name="Date Placeholder 4"/>
          <p:cNvSpPr>
            <a:spLocks noGrp="1"/>
          </p:cNvSpPr>
          <p:nvPr>
            <p:ph type="dt" sz="quarter" idx="1"/>
          </p:nvPr>
        </p:nvSpPr>
        <p:spPr/>
        <p:txBody>
          <a:bodyPr/>
          <a:lstStyle/>
          <a:p>
            <a:pPr>
              <a:defRPr/>
            </a:pPr>
            <a:r>
              <a:rPr lang="en-US" smtClean="0"/>
              <a:t>Fall 2010</a:t>
            </a:r>
            <a:endParaRPr lang="en-US" smtClean="0"/>
          </a:p>
        </p:txBody>
      </p:sp>
      <p:sp>
        <p:nvSpPr>
          <p:cNvPr id="93190" name="Footer Placeholder 5"/>
          <p:cNvSpPr>
            <a:spLocks noGrp="1"/>
          </p:cNvSpPr>
          <p:nvPr>
            <p:ph type="ftr" sz="quarter" idx="4"/>
          </p:nvPr>
        </p:nvSpPr>
        <p:spPr/>
        <p:txBody>
          <a:bodyPr/>
          <a:lstStyle/>
          <a:p>
            <a:pPr>
              <a:defRPr/>
            </a:pPr>
            <a:r>
              <a:rPr lang="en-US" smtClean="0"/>
              <a:t>R F Riesenfeld</a:t>
            </a:r>
            <a:endParaRPr lang="en-US" smtClean="0"/>
          </a:p>
        </p:txBody>
      </p:sp>
      <p:sp>
        <p:nvSpPr>
          <p:cNvPr id="93191"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CC5E9C64-B222-4AE6-A45E-7236A9710E5F}" type="slidenum">
              <a:rPr lang="en-US" smtClean="0"/>
              <a:pPr>
                <a:defRPr/>
              </a:pPr>
              <a:t>58</a:t>
            </a:fld>
            <a:endParaRPr lang="en-US" dirty="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
        <p:nvSpPr>
          <p:cNvPr id="94213" name="Date Placeholder 4"/>
          <p:cNvSpPr>
            <a:spLocks noGrp="1"/>
          </p:cNvSpPr>
          <p:nvPr>
            <p:ph type="dt" sz="quarter" idx="1"/>
          </p:nvPr>
        </p:nvSpPr>
        <p:spPr/>
        <p:txBody>
          <a:bodyPr/>
          <a:lstStyle/>
          <a:p>
            <a:pPr>
              <a:defRPr/>
            </a:pPr>
            <a:r>
              <a:rPr lang="en-US" smtClean="0"/>
              <a:t>Fall 2010</a:t>
            </a:r>
            <a:endParaRPr lang="en-US" smtClean="0"/>
          </a:p>
        </p:txBody>
      </p:sp>
      <p:sp>
        <p:nvSpPr>
          <p:cNvPr id="94214" name="Footer Placeholder 5"/>
          <p:cNvSpPr>
            <a:spLocks noGrp="1"/>
          </p:cNvSpPr>
          <p:nvPr>
            <p:ph type="ftr" sz="quarter" idx="4"/>
          </p:nvPr>
        </p:nvSpPr>
        <p:spPr/>
        <p:txBody>
          <a:bodyPr/>
          <a:lstStyle/>
          <a:p>
            <a:pPr>
              <a:defRPr/>
            </a:pPr>
            <a:r>
              <a:rPr lang="en-US" smtClean="0"/>
              <a:t>R F Riesenfeld</a:t>
            </a:r>
            <a:endParaRPr lang="en-US" smtClean="0"/>
          </a:p>
        </p:txBody>
      </p:sp>
      <p:sp>
        <p:nvSpPr>
          <p:cNvPr id="94215"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84B2BD93-1EC4-4635-9823-6A21CBCC0560}" type="slidenum">
              <a:rPr lang="en-US" smtClean="0"/>
              <a:pPr>
                <a:defRPr/>
              </a:pPr>
              <a:t>59</a:t>
            </a:fld>
            <a:endParaRPr lang="en-US"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
        <p:nvSpPr>
          <p:cNvPr id="95237" name="Date Placeholder 4"/>
          <p:cNvSpPr>
            <a:spLocks noGrp="1"/>
          </p:cNvSpPr>
          <p:nvPr>
            <p:ph type="dt" sz="quarter" idx="1"/>
          </p:nvPr>
        </p:nvSpPr>
        <p:spPr/>
        <p:txBody>
          <a:bodyPr/>
          <a:lstStyle/>
          <a:p>
            <a:pPr>
              <a:defRPr/>
            </a:pPr>
            <a:r>
              <a:rPr lang="en-US" smtClean="0"/>
              <a:t>Fall 2010</a:t>
            </a:r>
            <a:endParaRPr lang="en-US" smtClean="0"/>
          </a:p>
        </p:txBody>
      </p:sp>
      <p:sp>
        <p:nvSpPr>
          <p:cNvPr id="95238" name="Footer Placeholder 5"/>
          <p:cNvSpPr>
            <a:spLocks noGrp="1"/>
          </p:cNvSpPr>
          <p:nvPr>
            <p:ph type="ftr" sz="quarter" idx="4"/>
          </p:nvPr>
        </p:nvSpPr>
        <p:spPr/>
        <p:txBody>
          <a:bodyPr/>
          <a:lstStyle/>
          <a:p>
            <a:pPr>
              <a:defRPr/>
            </a:pPr>
            <a:r>
              <a:rPr lang="en-US" smtClean="0"/>
              <a:t>R F Riesenfeld</a:t>
            </a:r>
            <a:endParaRPr lang="en-US" smtClean="0"/>
          </a:p>
        </p:txBody>
      </p:sp>
      <p:sp>
        <p:nvSpPr>
          <p:cNvPr id="95239"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1719B1E7-15EC-465F-A048-2045928578BD}" type="slidenum">
              <a:rPr lang="en-US" smtClean="0"/>
              <a:pPr>
                <a:defRPr/>
              </a:pPr>
              <a:t>60</a:t>
            </a:fld>
            <a:endParaRPr lang="en-US" dirty="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
        <p:nvSpPr>
          <p:cNvPr id="96261" name="Date Placeholder 4"/>
          <p:cNvSpPr>
            <a:spLocks noGrp="1"/>
          </p:cNvSpPr>
          <p:nvPr>
            <p:ph type="dt" sz="quarter" idx="1"/>
          </p:nvPr>
        </p:nvSpPr>
        <p:spPr/>
        <p:txBody>
          <a:bodyPr/>
          <a:lstStyle/>
          <a:p>
            <a:pPr>
              <a:defRPr/>
            </a:pPr>
            <a:r>
              <a:rPr lang="en-US" smtClean="0"/>
              <a:t>Fall 2010</a:t>
            </a:r>
            <a:endParaRPr lang="en-US" smtClean="0"/>
          </a:p>
        </p:txBody>
      </p:sp>
      <p:sp>
        <p:nvSpPr>
          <p:cNvPr id="96262" name="Footer Placeholder 5"/>
          <p:cNvSpPr>
            <a:spLocks noGrp="1"/>
          </p:cNvSpPr>
          <p:nvPr>
            <p:ph type="ftr" sz="quarter" idx="4"/>
          </p:nvPr>
        </p:nvSpPr>
        <p:spPr/>
        <p:txBody>
          <a:bodyPr/>
          <a:lstStyle/>
          <a:p>
            <a:pPr>
              <a:defRPr/>
            </a:pPr>
            <a:r>
              <a:rPr lang="en-US" smtClean="0"/>
              <a:t>R F Riesenfeld</a:t>
            </a:r>
            <a:endParaRPr lang="en-US" smtClean="0"/>
          </a:p>
        </p:txBody>
      </p:sp>
      <p:sp>
        <p:nvSpPr>
          <p:cNvPr id="96263"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44F0F7EA-A0AD-4BB5-BCB3-5977349606CF}" type="slidenum">
              <a:rPr lang="en-US" smtClean="0"/>
              <a:pPr>
                <a:defRPr/>
              </a:pPr>
              <a:t>61</a:t>
            </a:fld>
            <a:endParaRPr lang="en-US" dirty="0"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
        <p:nvSpPr>
          <p:cNvPr id="97285" name="Date Placeholder 4"/>
          <p:cNvSpPr>
            <a:spLocks noGrp="1"/>
          </p:cNvSpPr>
          <p:nvPr>
            <p:ph type="dt" sz="quarter" idx="1"/>
          </p:nvPr>
        </p:nvSpPr>
        <p:spPr/>
        <p:txBody>
          <a:bodyPr/>
          <a:lstStyle/>
          <a:p>
            <a:pPr>
              <a:defRPr/>
            </a:pPr>
            <a:r>
              <a:rPr lang="en-US" smtClean="0"/>
              <a:t>Fall 2010</a:t>
            </a:r>
            <a:endParaRPr lang="en-US" smtClean="0"/>
          </a:p>
        </p:txBody>
      </p:sp>
      <p:sp>
        <p:nvSpPr>
          <p:cNvPr id="97286" name="Footer Placeholder 5"/>
          <p:cNvSpPr>
            <a:spLocks noGrp="1"/>
          </p:cNvSpPr>
          <p:nvPr>
            <p:ph type="ftr" sz="quarter" idx="4"/>
          </p:nvPr>
        </p:nvSpPr>
        <p:spPr/>
        <p:txBody>
          <a:bodyPr/>
          <a:lstStyle/>
          <a:p>
            <a:pPr>
              <a:defRPr/>
            </a:pPr>
            <a:r>
              <a:rPr lang="en-US" smtClean="0"/>
              <a:t>R F Riesenfeld</a:t>
            </a:r>
            <a:endParaRPr lang="en-US" smtClean="0"/>
          </a:p>
        </p:txBody>
      </p:sp>
      <p:sp>
        <p:nvSpPr>
          <p:cNvPr id="97287"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F1810D9C-22FF-4D20-98C1-68FB5A8A4A9A}" type="slidenum">
              <a:rPr lang="en-US" smtClean="0"/>
              <a:pPr>
                <a:defRPr/>
              </a:pPr>
              <a:t>62</a:t>
            </a:fld>
            <a:endParaRPr lang="en-US" dirty="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
        <p:nvSpPr>
          <p:cNvPr id="98309" name="Date Placeholder 4"/>
          <p:cNvSpPr>
            <a:spLocks noGrp="1"/>
          </p:cNvSpPr>
          <p:nvPr>
            <p:ph type="dt" sz="quarter" idx="1"/>
          </p:nvPr>
        </p:nvSpPr>
        <p:spPr/>
        <p:txBody>
          <a:bodyPr/>
          <a:lstStyle/>
          <a:p>
            <a:pPr>
              <a:defRPr/>
            </a:pPr>
            <a:r>
              <a:rPr lang="en-US" smtClean="0"/>
              <a:t>Fall 2010</a:t>
            </a:r>
            <a:endParaRPr lang="en-US" smtClean="0"/>
          </a:p>
        </p:txBody>
      </p:sp>
      <p:sp>
        <p:nvSpPr>
          <p:cNvPr id="98310" name="Footer Placeholder 5"/>
          <p:cNvSpPr>
            <a:spLocks noGrp="1"/>
          </p:cNvSpPr>
          <p:nvPr>
            <p:ph type="ftr" sz="quarter" idx="4"/>
          </p:nvPr>
        </p:nvSpPr>
        <p:spPr/>
        <p:txBody>
          <a:bodyPr/>
          <a:lstStyle/>
          <a:p>
            <a:pPr>
              <a:defRPr/>
            </a:pPr>
            <a:r>
              <a:rPr lang="en-US" smtClean="0"/>
              <a:t>R F Riesenfeld</a:t>
            </a:r>
            <a:endParaRPr lang="en-US" smtClean="0"/>
          </a:p>
        </p:txBody>
      </p:sp>
      <p:sp>
        <p:nvSpPr>
          <p:cNvPr id="98311"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4E0F5B29-54E0-492B-A572-85DA5EFF4BFB}" type="slidenum">
              <a:rPr lang="en-US" smtClean="0"/>
              <a:pPr>
                <a:defRPr/>
              </a:pPr>
              <a:t>63</a:t>
            </a:fld>
            <a:endParaRPr lang="en-US" dirty="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
        <p:nvSpPr>
          <p:cNvPr id="99333" name="Date Placeholder 4"/>
          <p:cNvSpPr>
            <a:spLocks noGrp="1"/>
          </p:cNvSpPr>
          <p:nvPr>
            <p:ph type="dt" sz="quarter" idx="1"/>
          </p:nvPr>
        </p:nvSpPr>
        <p:spPr/>
        <p:txBody>
          <a:bodyPr/>
          <a:lstStyle/>
          <a:p>
            <a:pPr>
              <a:defRPr/>
            </a:pPr>
            <a:r>
              <a:rPr lang="en-US" smtClean="0"/>
              <a:t>Fall 2010</a:t>
            </a:r>
            <a:endParaRPr lang="en-US" smtClean="0"/>
          </a:p>
        </p:txBody>
      </p:sp>
      <p:sp>
        <p:nvSpPr>
          <p:cNvPr id="99334" name="Footer Placeholder 5"/>
          <p:cNvSpPr>
            <a:spLocks noGrp="1"/>
          </p:cNvSpPr>
          <p:nvPr>
            <p:ph type="ftr" sz="quarter" idx="4"/>
          </p:nvPr>
        </p:nvSpPr>
        <p:spPr/>
        <p:txBody>
          <a:bodyPr/>
          <a:lstStyle/>
          <a:p>
            <a:pPr>
              <a:defRPr/>
            </a:pPr>
            <a:r>
              <a:rPr lang="en-US" smtClean="0"/>
              <a:t>R F Riesenfeld</a:t>
            </a:r>
            <a:endParaRPr lang="en-US" smtClean="0"/>
          </a:p>
        </p:txBody>
      </p:sp>
      <p:sp>
        <p:nvSpPr>
          <p:cNvPr id="99335"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EB1BC300-760A-4F73-8024-B76C07C37541}" type="slidenum">
              <a:rPr lang="en-US" smtClean="0"/>
              <a:pPr>
                <a:defRPr/>
              </a:pPr>
              <a:t>64</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
        <p:nvSpPr>
          <p:cNvPr id="100357" name="Date Placeholder 4"/>
          <p:cNvSpPr>
            <a:spLocks noGrp="1"/>
          </p:cNvSpPr>
          <p:nvPr>
            <p:ph type="dt" sz="quarter" idx="1"/>
          </p:nvPr>
        </p:nvSpPr>
        <p:spPr/>
        <p:txBody>
          <a:bodyPr/>
          <a:lstStyle/>
          <a:p>
            <a:pPr>
              <a:defRPr/>
            </a:pPr>
            <a:r>
              <a:rPr lang="en-US" smtClean="0"/>
              <a:t>Fall 2010</a:t>
            </a:r>
            <a:endParaRPr lang="en-US" smtClean="0"/>
          </a:p>
        </p:txBody>
      </p:sp>
      <p:sp>
        <p:nvSpPr>
          <p:cNvPr id="100358" name="Footer Placeholder 5"/>
          <p:cNvSpPr>
            <a:spLocks noGrp="1"/>
          </p:cNvSpPr>
          <p:nvPr>
            <p:ph type="ftr" sz="quarter" idx="4"/>
          </p:nvPr>
        </p:nvSpPr>
        <p:spPr/>
        <p:txBody>
          <a:bodyPr/>
          <a:lstStyle/>
          <a:p>
            <a:pPr>
              <a:defRPr/>
            </a:pPr>
            <a:r>
              <a:rPr lang="en-US" smtClean="0"/>
              <a:t>R F Riesenfeld</a:t>
            </a:r>
            <a:endParaRPr lang="en-US" smtClean="0"/>
          </a:p>
        </p:txBody>
      </p:sp>
      <p:sp>
        <p:nvSpPr>
          <p:cNvPr id="100359"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pPr>
              <a:defRPr/>
            </a:pPr>
            <a:fld id="{1FAABEB9-7C01-4A0E-91F7-78B8A45773B3}" type="slidenum">
              <a:rPr lang="en-US" smtClean="0"/>
              <a:pPr>
                <a:defRPr/>
              </a:pPr>
              <a:t>65</a:t>
            </a:fld>
            <a:endParaRPr lang="en-US" dirty="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
        <p:nvSpPr>
          <p:cNvPr id="101381" name="Date Placeholder 4"/>
          <p:cNvSpPr>
            <a:spLocks noGrp="1"/>
          </p:cNvSpPr>
          <p:nvPr>
            <p:ph type="dt" sz="quarter" idx="1"/>
          </p:nvPr>
        </p:nvSpPr>
        <p:spPr/>
        <p:txBody>
          <a:bodyPr/>
          <a:lstStyle/>
          <a:p>
            <a:pPr>
              <a:defRPr/>
            </a:pPr>
            <a:r>
              <a:rPr lang="en-US" smtClean="0"/>
              <a:t>Fall 2010</a:t>
            </a:r>
            <a:endParaRPr lang="en-US" smtClean="0"/>
          </a:p>
        </p:txBody>
      </p:sp>
      <p:sp>
        <p:nvSpPr>
          <p:cNvPr id="101382" name="Footer Placeholder 5"/>
          <p:cNvSpPr>
            <a:spLocks noGrp="1"/>
          </p:cNvSpPr>
          <p:nvPr>
            <p:ph type="ftr" sz="quarter" idx="4"/>
          </p:nvPr>
        </p:nvSpPr>
        <p:spPr/>
        <p:txBody>
          <a:bodyPr/>
          <a:lstStyle/>
          <a:p>
            <a:pPr>
              <a:defRPr/>
            </a:pPr>
            <a:r>
              <a:rPr lang="en-US" smtClean="0"/>
              <a:t>R F Riesenfeld</a:t>
            </a:r>
            <a:endParaRPr lang="en-US" smtClean="0"/>
          </a:p>
        </p:txBody>
      </p:sp>
      <p:sp>
        <p:nvSpPr>
          <p:cNvPr id="101383"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smtClean="0">
                <a:solidFill>
                  <a:srgbClr val="FFC000"/>
                </a:solidFill>
              </a:rPr>
            </a:br>
            <a:r>
              <a:rPr lang="en-US" smtClean="0">
                <a:solidFill>
                  <a:srgbClr val="FFC000"/>
                </a:solidFill>
              </a:rPr>
              <a:t/>
            </a:r>
            <a:br>
              <a:rPr lang="en-US" smtClean="0">
                <a:solidFill>
                  <a:srgbClr val="FFC000"/>
                </a:solidFill>
              </a:rPr>
            </a:br>
            <a:r>
              <a:rPr lang="en-US"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smtClean="0"/>
          </a:p>
        </p:txBody>
      </p:sp>
      <p:sp>
        <p:nvSpPr>
          <p:cNvPr id="4" name="Slide Number Placeholder 3"/>
          <p:cNvSpPr>
            <a:spLocks noGrp="1"/>
          </p:cNvSpPr>
          <p:nvPr>
            <p:ph type="sldNum" sz="quarter" idx="5"/>
          </p:nvPr>
        </p:nvSpPr>
        <p:spPr/>
        <p:txBody>
          <a:bodyPr/>
          <a:lstStyle/>
          <a:p>
            <a:pPr>
              <a:defRPr/>
            </a:pPr>
            <a:fld id="{DABBAD69-B97A-434C-837B-0775177D63E3}" type="slidenum">
              <a:rPr lang="en-US" smtClean="0"/>
              <a:pPr>
                <a:defRPr/>
              </a:pPr>
              <a:t>6</a:t>
            </a:fld>
            <a:endParaRPr lang="en-US" dirty="0"/>
          </a:p>
        </p:txBody>
      </p:sp>
      <p:sp>
        <p:nvSpPr>
          <p:cNvPr id="5" name="Date Placeholder 4"/>
          <p:cNvSpPr>
            <a:spLocks noGrp="1"/>
          </p:cNvSpPr>
          <p:nvPr>
            <p:ph type="dt" idx="10"/>
          </p:nvPr>
        </p:nvSpPr>
        <p:spPr/>
        <p:txBody>
          <a:bodyPr/>
          <a:lstStyle/>
          <a:p>
            <a:pPr>
              <a:defRPr/>
            </a:pPr>
            <a:r>
              <a:rPr lang="en-US" smtClean="0"/>
              <a:t>Fall 2010</a:t>
            </a:r>
            <a:endParaRPr lang="en-US"/>
          </a:p>
        </p:txBody>
      </p:sp>
      <p:sp>
        <p:nvSpPr>
          <p:cNvPr id="6" name="Footer Placeholder 5"/>
          <p:cNvSpPr>
            <a:spLocks noGrp="1"/>
          </p:cNvSpPr>
          <p:nvPr>
            <p:ph type="ftr" sz="quarter" idx="11"/>
          </p:nvPr>
        </p:nvSpPr>
        <p:spPr/>
        <p:txBody>
          <a:bodyPr/>
          <a:lstStyle/>
          <a:p>
            <a:pPr>
              <a:defRPr/>
            </a:pPr>
            <a:r>
              <a:rPr lang="en-US" smtClean="0"/>
              <a:t>R F Riesenfeld</a:t>
            </a:r>
            <a:endParaRPr lang="en-US"/>
          </a:p>
        </p:txBody>
      </p:sp>
      <p:sp>
        <p:nvSpPr>
          <p:cNvPr id="7" name="Header Placeholder 6"/>
          <p:cNvSpPr>
            <a:spLocks noGrp="1"/>
          </p:cNvSpPr>
          <p:nvPr>
            <p:ph type="hdr" sz="quarter" idx="12"/>
          </p:nvPr>
        </p:nvSpPr>
        <p:spPr/>
        <p:txBody>
          <a:bodyPr/>
          <a:lstStyle/>
          <a:p>
            <a:pPr>
              <a:defRPr/>
            </a:pPr>
            <a:r>
              <a:rPr lang="en-US" smtClean="0"/>
              <a:t>CS5540 HCI</a:t>
            </a:r>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a:defRPr/>
            </a:pPr>
            <a:fld id="{57F1D62D-AA83-4DE8-8E30-C1A45B69FE2A}" type="slidenum">
              <a:rPr lang="en-US" smtClean="0"/>
              <a:pPr>
                <a:defRPr/>
              </a:pPr>
              <a:t>66</a:t>
            </a:fld>
            <a:endParaRPr lang="en-US" dirty="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
        <p:nvSpPr>
          <p:cNvPr id="102405" name="Date Placeholder 4"/>
          <p:cNvSpPr>
            <a:spLocks noGrp="1"/>
          </p:cNvSpPr>
          <p:nvPr>
            <p:ph type="dt" sz="quarter" idx="1"/>
          </p:nvPr>
        </p:nvSpPr>
        <p:spPr/>
        <p:txBody>
          <a:bodyPr/>
          <a:lstStyle/>
          <a:p>
            <a:pPr>
              <a:defRPr/>
            </a:pPr>
            <a:r>
              <a:rPr lang="en-US" smtClean="0"/>
              <a:t>Fall 2010</a:t>
            </a:r>
            <a:endParaRPr lang="en-US" smtClean="0"/>
          </a:p>
        </p:txBody>
      </p:sp>
      <p:sp>
        <p:nvSpPr>
          <p:cNvPr id="102406" name="Footer Placeholder 5"/>
          <p:cNvSpPr>
            <a:spLocks noGrp="1"/>
          </p:cNvSpPr>
          <p:nvPr>
            <p:ph type="ftr" sz="quarter" idx="4"/>
          </p:nvPr>
        </p:nvSpPr>
        <p:spPr/>
        <p:txBody>
          <a:bodyPr/>
          <a:lstStyle/>
          <a:p>
            <a:pPr>
              <a:defRPr/>
            </a:pPr>
            <a:r>
              <a:rPr lang="en-US" smtClean="0"/>
              <a:t>R F Riesenfeld</a:t>
            </a:r>
            <a:endParaRPr lang="en-US" smtClean="0"/>
          </a:p>
        </p:txBody>
      </p:sp>
      <p:sp>
        <p:nvSpPr>
          <p:cNvPr id="102407"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7A1560B0-CCC4-45EE-92FC-1B2C9663ABF2}" type="slidenum">
              <a:rPr lang="en-US" smtClean="0"/>
              <a:pPr>
                <a:defRPr/>
              </a:pPr>
              <a:t>67</a:t>
            </a:fld>
            <a:endParaRPr lang="en-US" dirty="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
        <p:nvSpPr>
          <p:cNvPr id="103429" name="Date Placeholder 4"/>
          <p:cNvSpPr>
            <a:spLocks noGrp="1"/>
          </p:cNvSpPr>
          <p:nvPr>
            <p:ph type="dt" sz="quarter" idx="1"/>
          </p:nvPr>
        </p:nvSpPr>
        <p:spPr/>
        <p:txBody>
          <a:bodyPr/>
          <a:lstStyle/>
          <a:p>
            <a:pPr>
              <a:defRPr/>
            </a:pPr>
            <a:r>
              <a:rPr lang="en-US" smtClean="0"/>
              <a:t>Fall 2010</a:t>
            </a:r>
            <a:endParaRPr lang="en-US" smtClean="0"/>
          </a:p>
        </p:txBody>
      </p:sp>
      <p:sp>
        <p:nvSpPr>
          <p:cNvPr id="103430" name="Footer Placeholder 5"/>
          <p:cNvSpPr>
            <a:spLocks noGrp="1"/>
          </p:cNvSpPr>
          <p:nvPr>
            <p:ph type="ftr" sz="quarter" idx="4"/>
          </p:nvPr>
        </p:nvSpPr>
        <p:spPr/>
        <p:txBody>
          <a:bodyPr/>
          <a:lstStyle/>
          <a:p>
            <a:pPr>
              <a:defRPr/>
            </a:pPr>
            <a:r>
              <a:rPr lang="en-US" smtClean="0"/>
              <a:t>R F Riesenfeld</a:t>
            </a:r>
            <a:endParaRPr lang="en-US" smtClean="0"/>
          </a:p>
        </p:txBody>
      </p:sp>
      <p:sp>
        <p:nvSpPr>
          <p:cNvPr id="103431"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F13B9FE1-4144-431D-B29A-FABDA35E82AD}" type="slidenum">
              <a:rPr lang="en-US" smtClean="0"/>
              <a:pPr>
                <a:defRPr/>
              </a:pPr>
              <a:t>68</a:t>
            </a:fld>
            <a:endParaRPr lang="en-US" dirty="0"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
        <p:nvSpPr>
          <p:cNvPr id="104453" name="Date Placeholder 4"/>
          <p:cNvSpPr>
            <a:spLocks noGrp="1"/>
          </p:cNvSpPr>
          <p:nvPr>
            <p:ph type="dt" sz="quarter" idx="1"/>
          </p:nvPr>
        </p:nvSpPr>
        <p:spPr/>
        <p:txBody>
          <a:bodyPr/>
          <a:lstStyle/>
          <a:p>
            <a:pPr>
              <a:defRPr/>
            </a:pPr>
            <a:r>
              <a:rPr lang="en-US" smtClean="0"/>
              <a:t>Fall 2010</a:t>
            </a:r>
            <a:endParaRPr lang="en-US" smtClean="0"/>
          </a:p>
        </p:txBody>
      </p:sp>
      <p:sp>
        <p:nvSpPr>
          <p:cNvPr id="104454" name="Footer Placeholder 5"/>
          <p:cNvSpPr>
            <a:spLocks noGrp="1"/>
          </p:cNvSpPr>
          <p:nvPr>
            <p:ph type="ftr" sz="quarter" idx="4"/>
          </p:nvPr>
        </p:nvSpPr>
        <p:spPr/>
        <p:txBody>
          <a:bodyPr/>
          <a:lstStyle/>
          <a:p>
            <a:pPr>
              <a:defRPr/>
            </a:pPr>
            <a:r>
              <a:rPr lang="en-US" smtClean="0"/>
              <a:t>R F Riesenfeld</a:t>
            </a:r>
            <a:endParaRPr lang="en-US" smtClean="0"/>
          </a:p>
        </p:txBody>
      </p:sp>
      <p:sp>
        <p:nvSpPr>
          <p:cNvPr id="104455"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pPr>
              <a:defRPr/>
            </a:pPr>
            <a:fld id="{56C8DBD7-CD7E-41F4-9147-8742AAB172EF}" type="slidenum">
              <a:rPr lang="en-US" smtClean="0"/>
              <a:pPr>
                <a:defRPr/>
              </a:pPr>
              <a:t>69</a:t>
            </a:fld>
            <a:endParaRPr lang="en-US" dirty="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
        <p:nvSpPr>
          <p:cNvPr id="105477" name="Date Placeholder 4"/>
          <p:cNvSpPr>
            <a:spLocks noGrp="1"/>
          </p:cNvSpPr>
          <p:nvPr>
            <p:ph type="dt" sz="quarter" idx="1"/>
          </p:nvPr>
        </p:nvSpPr>
        <p:spPr/>
        <p:txBody>
          <a:bodyPr/>
          <a:lstStyle/>
          <a:p>
            <a:pPr>
              <a:defRPr/>
            </a:pPr>
            <a:r>
              <a:rPr lang="en-US" smtClean="0"/>
              <a:t>Fall 2010</a:t>
            </a:r>
            <a:endParaRPr lang="en-US" smtClean="0"/>
          </a:p>
        </p:txBody>
      </p:sp>
      <p:sp>
        <p:nvSpPr>
          <p:cNvPr id="105478" name="Footer Placeholder 5"/>
          <p:cNvSpPr>
            <a:spLocks noGrp="1"/>
          </p:cNvSpPr>
          <p:nvPr>
            <p:ph type="ftr" sz="quarter" idx="4"/>
          </p:nvPr>
        </p:nvSpPr>
        <p:spPr/>
        <p:txBody>
          <a:bodyPr/>
          <a:lstStyle/>
          <a:p>
            <a:pPr>
              <a:defRPr/>
            </a:pPr>
            <a:r>
              <a:rPr lang="en-US" smtClean="0"/>
              <a:t>R F Riesenfeld</a:t>
            </a:r>
            <a:endParaRPr lang="en-US" smtClean="0"/>
          </a:p>
        </p:txBody>
      </p:sp>
      <p:sp>
        <p:nvSpPr>
          <p:cNvPr id="105479"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2AE01526-B8C8-46E6-B230-C8EB35857B7F}" type="slidenum">
              <a:rPr lang="en-US" smtClean="0"/>
              <a:pPr>
                <a:defRPr/>
              </a:pPr>
              <a:t>70</a:t>
            </a:fld>
            <a:endParaRPr lang="en-US" dirty="0"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
        <p:nvSpPr>
          <p:cNvPr id="106501" name="Date Placeholder 4"/>
          <p:cNvSpPr>
            <a:spLocks noGrp="1"/>
          </p:cNvSpPr>
          <p:nvPr>
            <p:ph type="dt" sz="quarter" idx="1"/>
          </p:nvPr>
        </p:nvSpPr>
        <p:spPr/>
        <p:txBody>
          <a:bodyPr/>
          <a:lstStyle/>
          <a:p>
            <a:pPr>
              <a:defRPr/>
            </a:pPr>
            <a:r>
              <a:rPr lang="en-US" smtClean="0"/>
              <a:t>Fall 2010</a:t>
            </a:r>
            <a:endParaRPr lang="en-US" smtClean="0"/>
          </a:p>
        </p:txBody>
      </p:sp>
      <p:sp>
        <p:nvSpPr>
          <p:cNvPr id="106502" name="Footer Placeholder 5"/>
          <p:cNvSpPr>
            <a:spLocks noGrp="1"/>
          </p:cNvSpPr>
          <p:nvPr>
            <p:ph type="ftr" sz="quarter" idx="4"/>
          </p:nvPr>
        </p:nvSpPr>
        <p:spPr/>
        <p:txBody>
          <a:bodyPr/>
          <a:lstStyle/>
          <a:p>
            <a:pPr>
              <a:defRPr/>
            </a:pPr>
            <a:r>
              <a:rPr lang="en-US" smtClean="0"/>
              <a:t>R F Riesenfeld</a:t>
            </a:r>
            <a:endParaRPr lang="en-US" smtClean="0"/>
          </a:p>
        </p:txBody>
      </p:sp>
      <p:sp>
        <p:nvSpPr>
          <p:cNvPr id="106503"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pPr>
              <a:defRPr/>
            </a:pPr>
            <a:fld id="{09B47D9F-B385-4DFA-939F-CEE0ADD2E80A}" type="slidenum">
              <a:rPr lang="en-US" smtClean="0"/>
              <a:pPr>
                <a:defRPr/>
              </a:pPr>
              <a:t>71</a:t>
            </a:fld>
            <a:endParaRPr lang="en-US" dirty="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
        <p:nvSpPr>
          <p:cNvPr id="107525" name="Date Placeholder 4"/>
          <p:cNvSpPr>
            <a:spLocks noGrp="1"/>
          </p:cNvSpPr>
          <p:nvPr>
            <p:ph type="dt" sz="quarter" idx="1"/>
          </p:nvPr>
        </p:nvSpPr>
        <p:spPr/>
        <p:txBody>
          <a:bodyPr/>
          <a:lstStyle/>
          <a:p>
            <a:pPr>
              <a:defRPr/>
            </a:pPr>
            <a:r>
              <a:rPr lang="en-US" smtClean="0"/>
              <a:t>Fall 2010</a:t>
            </a:r>
            <a:endParaRPr lang="en-US" smtClean="0"/>
          </a:p>
        </p:txBody>
      </p:sp>
      <p:sp>
        <p:nvSpPr>
          <p:cNvPr id="107526" name="Footer Placeholder 5"/>
          <p:cNvSpPr>
            <a:spLocks noGrp="1"/>
          </p:cNvSpPr>
          <p:nvPr>
            <p:ph type="ftr" sz="quarter" idx="4"/>
          </p:nvPr>
        </p:nvSpPr>
        <p:spPr/>
        <p:txBody>
          <a:bodyPr/>
          <a:lstStyle/>
          <a:p>
            <a:pPr>
              <a:defRPr/>
            </a:pPr>
            <a:r>
              <a:rPr lang="en-US" smtClean="0"/>
              <a:t>R F Riesenfeld</a:t>
            </a:r>
            <a:endParaRPr lang="en-US" smtClean="0"/>
          </a:p>
        </p:txBody>
      </p:sp>
      <p:sp>
        <p:nvSpPr>
          <p:cNvPr id="107527"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8F230CB5-C326-46BD-93C1-51A39E980C5D}" type="slidenum">
              <a:rPr lang="en-US" smtClean="0"/>
              <a:pPr>
                <a:defRPr/>
              </a:pPr>
              <a:t>72</a:t>
            </a:fld>
            <a:endParaRPr lang="en-US" dirty="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
        <p:nvSpPr>
          <p:cNvPr id="108549" name="Date Placeholder 4"/>
          <p:cNvSpPr>
            <a:spLocks noGrp="1"/>
          </p:cNvSpPr>
          <p:nvPr>
            <p:ph type="dt" sz="quarter" idx="1"/>
          </p:nvPr>
        </p:nvSpPr>
        <p:spPr/>
        <p:txBody>
          <a:bodyPr/>
          <a:lstStyle/>
          <a:p>
            <a:pPr>
              <a:defRPr/>
            </a:pPr>
            <a:r>
              <a:rPr lang="en-US" smtClean="0"/>
              <a:t>Fall 2010</a:t>
            </a:r>
            <a:endParaRPr lang="en-US" smtClean="0"/>
          </a:p>
        </p:txBody>
      </p:sp>
      <p:sp>
        <p:nvSpPr>
          <p:cNvPr id="108550" name="Footer Placeholder 5"/>
          <p:cNvSpPr>
            <a:spLocks noGrp="1"/>
          </p:cNvSpPr>
          <p:nvPr>
            <p:ph type="ftr" sz="quarter" idx="4"/>
          </p:nvPr>
        </p:nvSpPr>
        <p:spPr/>
        <p:txBody>
          <a:bodyPr/>
          <a:lstStyle/>
          <a:p>
            <a:pPr>
              <a:defRPr/>
            </a:pPr>
            <a:r>
              <a:rPr lang="en-US" smtClean="0"/>
              <a:t>R F Riesenfeld</a:t>
            </a:r>
            <a:endParaRPr lang="en-US" smtClean="0"/>
          </a:p>
        </p:txBody>
      </p:sp>
      <p:sp>
        <p:nvSpPr>
          <p:cNvPr id="108551"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CDCB6B05-3E78-4DEE-AB1F-FD6AFFAEE9BA}" type="slidenum">
              <a:rPr lang="en-US" smtClean="0"/>
              <a:pPr>
                <a:defRPr/>
              </a:pPr>
              <a:t>73</a:t>
            </a:fld>
            <a:endParaRPr lang="en-US" dirty="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
        <p:nvSpPr>
          <p:cNvPr id="109573" name="Date Placeholder 4"/>
          <p:cNvSpPr>
            <a:spLocks noGrp="1"/>
          </p:cNvSpPr>
          <p:nvPr>
            <p:ph type="dt" sz="quarter" idx="1"/>
          </p:nvPr>
        </p:nvSpPr>
        <p:spPr/>
        <p:txBody>
          <a:bodyPr/>
          <a:lstStyle/>
          <a:p>
            <a:pPr>
              <a:defRPr/>
            </a:pPr>
            <a:r>
              <a:rPr lang="en-US" smtClean="0"/>
              <a:t>Fall 2010</a:t>
            </a:r>
            <a:endParaRPr lang="en-US" smtClean="0"/>
          </a:p>
        </p:txBody>
      </p:sp>
      <p:sp>
        <p:nvSpPr>
          <p:cNvPr id="109574" name="Footer Placeholder 5"/>
          <p:cNvSpPr>
            <a:spLocks noGrp="1"/>
          </p:cNvSpPr>
          <p:nvPr>
            <p:ph type="ftr" sz="quarter" idx="4"/>
          </p:nvPr>
        </p:nvSpPr>
        <p:spPr/>
        <p:txBody>
          <a:bodyPr/>
          <a:lstStyle/>
          <a:p>
            <a:pPr>
              <a:defRPr/>
            </a:pPr>
            <a:r>
              <a:rPr lang="en-US" smtClean="0"/>
              <a:t>R F Riesenfeld</a:t>
            </a:r>
            <a:endParaRPr lang="en-US" smtClean="0"/>
          </a:p>
        </p:txBody>
      </p:sp>
      <p:sp>
        <p:nvSpPr>
          <p:cNvPr id="109575"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31817CF0-1508-4466-BE8F-C00D8C8DD59E}" type="slidenum">
              <a:rPr lang="en-US" smtClean="0"/>
              <a:pPr>
                <a:defRPr/>
              </a:pPr>
              <a:t>74</a:t>
            </a:fld>
            <a:endParaRPr lang="en-US" dirty="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
        <p:nvSpPr>
          <p:cNvPr id="110597" name="Date Placeholder 4"/>
          <p:cNvSpPr>
            <a:spLocks noGrp="1"/>
          </p:cNvSpPr>
          <p:nvPr>
            <p:ph type="dt" sz="quarter" idx="1"/>
          </p:nvPr>
        </p:nvSpPr>
        <p:spPr/>
        <p:txBody>
          <a:bodyPr/>
          <a:lstStyle/>
          <a:p>
            <a:pPr>
              <a:defRPr/>
            </a:pPr>
            <a:r>
              <a:rPr lang="en-US" smtClean="0"/>
              <a:t>Fall 2010</a:t>
            </a:r>
            <a:endParaRPr lang="en-US" smtClean="0"/>
          </a:p>
        </p:txBody>
      </p:sp>
      <p:sp>
        <p:nvSpPr>
          <p:cNvPr id="110598" name="Footer Placeholder 5"/>
          <p:cNvSpPr>
            <a:spLocks noGrp="1"/>
          </p:cNvSpPr>
          <p:nvPr>
            <p:ph type="ftr" sz="quarter" idx="4"/>
          </p:nvPr>
        </p:nvSpPr>
        <p:spPr/>
        <p:txBody>
          <a:bodyPr/>
          <a:lstStyle/>
          <a:p>
            <a:pPr>
              <a:defRPr/>
            </a:pPr>
            <a:r>
              <a:rPr lang="en-US" smtClean="0"/>
              <a:t>R F Riesenfeld</a:t>
            </a:r>
            <a:endParaRPr lang="en-US" smtClean="0"/>
          </a:p>
        </p:txBody>
      </p:sp>
      <p:sp>
        <p:nvSpPr>
          <p:cNvPr id="110599"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DB31B69B-30FE-4F50-BB8A-D6342B6DE8E7}" type="slidenum">
              <a:rPr lang="en-US" smtClean="0"/>
              <a:pPr>
                <a:defRPr/>
              </a:pPr>
              <a:t>75</a:t>
            </a:fld>
            <a:endParaRPr lang="en-US" dirty="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
        <p:nvSpPr>
          <p:cNvPr id="111621" name="Date Placeholder 4"/>
          <p:cNvSpPr>
            <a:spLocks noGrp="1"/>
          </p:cNvSpPr>
          <p:nvPr>
            <p:ph type="dt" sz="quarter" idx="1"/>
          </p:nvPr>
        </p:nvSpPr>
        <p:spPr/>
        <p:txBody>
          <a:bodyPr/>
          <a:lstStyle/>
          <a:p>
            <a:pPr>
              <a:defRPr/>
            </a:pPr>
            <a:r>
              <a:rPr lang="en-US" smtClean="0"/>
              <a:t>Fall 2010</a:t>
            </a:r>
            <a:endParaRPr lang="en-US" smtClean="0"/>
          </a:p>
        </p:txBody>
      </p:sp>
      <p:sp>
        <p:nvSpPr>
          <p:cNvPr id="111622" name="Footer Placeholder 5"/>
          <p:cNvSpPr>
            <a:spLocks noGrp="1"/>
          </p:cNvSpPr>
          <p:nvPr>
            <p:ph type="ftr" sz="quarter" idx="4"/>
          </p:nvPr>
        </p:nvSpPr>
        <p:spPr/>
        <p:txBody>
          <a:bodyPr/>
          <a:lstStyle/>
          <a:p>
            <a:pPr>
              <a:defRPr/>
            </a:pPr>
            <a:r>
              <a:rPr lang="en-US" smtClean="0"/>
              <a:t>R F Riesenfeld</a:t>
            </a:r>
            <a:endParaRPr lang="en-US" smtClean="0"/>
          </a:p>
        </p:txBody>
      </p:sp>
      <p:sp>
        <p:nvSpPr>
          <p:cNvPr id="111623"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smtClean="0">
                <a:solidFill>
                  <a:srgbClr val="FFC000"/>
                </a:solidFill>
              </a:rPr>
            </a:br>
            <a:r>
              <a:rPr lang="en-US" smtClean="0">
                <a:solidFill>
                  <a:srgbClr val="FFC000"/>
                </a:solidFill>
              </a:rPr>
              <a:t/>
            </a:r>
            <a:br>
              <a:rPr lang="en-US" smtClean="0">
                <a:solidFill>
                  <a:srgbClr val="FFC000"/>
                </a:solidFill>
              </a:rPr>
            </a:br>
            <a:r>
              <a:rPr lang="en-US"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smtClean="0"/>
          </a:p>
        </p:txBody>
      </p:sp>
      <p:sp>
        <p:nvSpPr>
          <p:cNvPr id="4" name="Slide Number Placeholder 3"/>
          <p:cNvSpPr>
            <a:spLocks noGrp="1"/>
          </p:cNvSpPr>
          <p:nvPr>
            <p:ph type="sldNum" sz="quarter" idx="5"/>
          </p:nvPr>
        </p:nvSpPr>
        <p:spPr/>
        <p:txBody>
          <a:bodyPr/>
          <a:lstStyle/>
          <a:p>
            <a:pPr>
              <a:defRPr/>
            </a:pPr>
            <a:fld id="{726CB347-4A29-4EC9-A77F-6F1AE7B09194}" type="slidenum">
              <a:rPr lang="en-US" smtClean="0"/>
              <a:pPr>
                <a:defRPr/>
              </a:pPr>
              <a:t>7</a:t>
            </a:fld>
            <a:endParaRPr lang="en-US" dirty="0"/>
          </a:p>
        </p:txBody>
      </p:sp>
      <p:sp>
        <p:nvSpPr>
          <p:cNvPr id="5" name="Date Placeholder 4"/>
          <p:cNvSpPr>
            <a:spLocks noGrp="1"/>
          </p:cNvSpPr>
          <p:nvPr>
            <p:ph type="dt" idx="10"/>
          </p:nvPr>
        </p:nvSpPr>
        <p:spPr/>
        <p:txBody>
          <a:bodyPr/>
          <a:lstStyle/>
          <a:p>
            <a:pPr>
              <a:defRPr/>
            </a:pPr>
            <a:r>
              <a:rPr lang="en-US" smtClean="0"/>
              <a:t>Fall 2010</a:t>
            </a:r>
            <a:endParaRPr lang="en-US"/>
          </a:p>
        </p:txBody>
      </p:sp>
      <p:sp>
        <p:nvSpPr>
          <p:cNvPr id="6" name="Footer Placeholder 5"/>
          <p:cNvSpPr>
            <a:spLocks noGrp="1"/>
          </p:cNvSpPr>
          <p:nvPr>
            <p:ph type="ftr" sz="quarter" idx="11"/>
          </p:nvPr>
        </p:nvSpPr>
        <p:spPr/>
        <p:txBody>
          <a:bodyPr/>
          <a:lstStyle/>
          <a:p>
            <a:pPr>
              <a:defRPr/>
            </a:pPr>
            <a:r>
              <a:rPr lang="en-US" smtClean="0"/>
              <a:t>R F Riesenfeld</a:t>
            </a:r>
            <a:endParaRPr lang="en-US"/>
          </a:p>
        </p:txBody>
      </p:sp>
      <p:sp>
        <p:nvSpPr>
          <p:cNvPr id="7" name="Header Placeholder 6"/>
          <p:cNvSpPr>
            <a:spLocks noGrp="1"/>
          </p:cNvSpPr>
          <p:nvPr>
            <p:ph type="hdr" sz="quarter" idx="12"/>
          </p:nvPr>
        </p:nvSpPr>
        <p:spPr/>
        <p:txBody>
          <a:bodyPr/>
          <a:lstStyle/>
          <a:p>
            <a:pPr>
              <a:defRPr/>
            </a:pPr>
            <a:r>
              <a:rPr lang="en-US" smtClean="0"/>
              <a:t>CS5540 HCI</a:t>
            </a:r>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a:defRPr/>
            </a:pPr>
            <a:fld id="{02120465-3D5D-4AF3-89B7-36B3EC0BFA16}" type="slidenum">
              <a:rPr lang="en-US" smtClean="0"/>
              <a:pPr>
                <a:defRPr/>
              </a:pPr>
              <a:t>76</a:t>
            </a:fld>
            <a:endParaRPr lang="en-US" dirty="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
        <p:nvSpPr>
          <p:cNvPr id="112645" name="Date Placeholder 4"/>
          <p:cNvSpPr>
            <a:spLocks noGrp="1"/>
          </p:cNvSpPr>
          <p:nvPr>
            <p:ph type="dt" sz="quarter" idx="1"/>
          </p:nvPr>
        </p:nvSpPr>
        <p:spPr/>
        <p:txBody>
          <a:bodyPr/>
          <a:lstStyle/>
          <a:p>
            <a:pPr>
              <a:defRPr/>
            </a:pPr>
            <a:r>
              <a:rPr lang="en-US" smtClean="0"/>
              <a:t>Fall 2010</a:t>
            </a:r>
            <a:endParaRPr lang="en-US" smtClean="0"/>
          </a:p>
        </p:txBody>
      </p:sp>
      <p:sp>
        <p:nvSpPr>
          <p:cNvPr id="112646" name="Footer Placeholder 5"/>
          <p:cNvSpPr>
            <a:spLocks noGrp="1"/>
          </p:cNvSpPr>
          <p:nvPr>
            <p:ph type="ftr" sz="quarter" idx="4"/>
          </p:nvPr>
        </p:nvSpPr>
        <p:spPr/>
        <p:txBody>
          <a:bodyPr/>
          <a:lstStyle/>
          <a:p>
            <a:pPr>
              <a:defRPr/>
            </a:pPr>
            <a:r>
              <a:rPr lang="en-US" smtClean="0"/>
              <a:t>R F Riesenfeld</a:t>
            </a:r>
            <a:endParaRPr lang="en-US" smtClean="0"/>
          </a:p>
        </p:txBody>
      </p:sp>
      <p:sp>
        <p:nvSpPr>
          <p:cNvPr id="112647"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pPr>
              <a:defRPr/>
            </a:pPr>
            <a:fld id="{07CAC7CC-2326-4EB0-A10F-0A90A44970CF}" type="slidenum">
              <a:rPr lang="en-US" smtClean="0"/>
              <a:pPr>
                <a:defRPr/>
              </a:pPr>
              <a:t>77</a:t>
            </a:fld>
            <a:endParaRPr lang="en-US" dirty="0"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
        <p:nvSpPr>
          <p:cNvPr id="113669" name="Date Placeholder 4"/>
          <p:cNvSpPr>
            <a:spLocks noGrp="1"/>
          </p:cNvSpPr>
          <p:nvPr>
            <p:ph type="dt" sz="quarter" idx="1"/>
          </p:nvPr>
        </p:nvSpPr>
        <p:spPr/>
        <p:txBody>
          <a:bodyPr/>
          <a:lstStyle/>
          <a:p>
            <a:pPr>
              <a:defRPr/>
            </a:pPr>
            <a:r>
              <a:rPr lang="en-US" smtClean="0"/>
              <a:t>Fall 2010</a:t>
            </a:r>
            <a:endParaRPr lang="en-US" smtClean="0"/>
          </a:p>
        </p:txBody>
      </p:sp>
      <p:sp>
        <p:nvSpPr>
          <p:cNvPr id="113670" name="Footer Placeholder 5"/>
          <p:cNvSpPr>
            <a:spLocks noGrp="1"/>
          </p:cNvSpPr>
          <p:nvPr>
            <p:ph type="ftr" sz="quarter" idx="4"/>
          </p:nvPr>
        </p:nvSpPr>
        <p:spPr/>
        <p:txBody>
          <a:bodyPr/>
          <a:lstStyle/>
          <a:p>
            <a:pPr>
              <a:defRPr/>
            </a:pPr>
            <a:r>
              <a:rPr lang="en-US" smtClean="0"/>
              <a:t>R F Riesenfeld</a:t>
            </a:r>
            <a:endParaRPr lang="en-US" smtClean="0"/>
          </a:p>
        </p:txBody>
      </p:sp>
      <p:sp>
        <p:nvSpPr>
          <p:cNvPr id="113671"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EC63C6FF-AD23-4BD9-B00B-0074A04BA96E}" type="slidenum">
              <a:rPr lang="en-US" smtClean="0"/>
              <a:pPr>
                <a:defRPr/>
              </a:pPr>
              <a:t>78</a:t>
            </a:fld>
            <a:endParaRPr lang="en-US" dirty="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
        <p:nvSpPr>
          <p:cNvPr id="114693" name="Date Placeholder 4"/>
          <p:cNvSpPr>
            <a:spLocks noGrp="1"/>
          </p:cNvSpPr>
          <p:nvPr>
            <p:ph type="dt" sz="quarter" idx="1"/>
          </p:nvPr>
        </p:nvSpPr>
        <p:spPr/>
        <p:txBody>
          <a:bodyPr/>
          <a:lstStyle/>
          <a:p>
            <a:pPr>
              <a:defRPr/>
            </a:pPr>
            <a:r>
              <a:rPr lang="en-US" smtClean="0"/>
              <a:t>Fall 2010</a:t>
            </a:r>
            <a:endParaRPr lang="en-US" smtClean="0"/>
          </a:p>
        </p:txBody>
      </p:sp>
      <p:sp>
        <p:nvSpPr>
          <p:cNvPr id="114694" name="Footer Placeholder 5"/>
          <p:cNvSpPr>
            <a:spLocks noGrp="1"/>
          </p:cNvSpPr>
          <p:nvPr>
            <p:ph type="ftr" sz="quarter" idx="4"/>
          </p:nvPr>
        </p:nvSpPr>
        <p:spPr/>
        <p:txBody>
          <a:bodyPr/>
          <a:lstStyle/>
          <a:p>
            <a:pPr>
              <a:defRPr/>
            </a:pPr>
            <a:r>
              <a:rPr lang="en-US" smtClean="0"/>
              <a:t>R F Riesenfeld</a:t>
            </a:r>
            <a:endParaRPr lang="en-US" smtClean="0"/>
          </a:p>
        </p:txBody>
      </p:sp>
      <p:sp>
        <p:nvSpPr>
          <p:cNvPr id="114695" name="Header Placeholder 7"/>
          <p:cNvSpPr>
            <a:spLocks noGrp="1"/>
          </p:cNvSpPr>
          <p:nvPr>
            <p:ph type="hdr" sz="quarter"/>
          </p:nvPr>
        </p:nvSpPr>
        <p:spPr/>
        <p:txBody>
          <a:bodyPr/>
          <a:lstStyle/>
          <a:p>
            <a:pPr>
              <a:defRPr/>
            </a:pPr>
            <a:r>
              <a:rPr lang="en-US" smtClean="0"/>
              <a:t>CS5540 HCI</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smtClean="0">
                <a:solidFill>
                  <a:srgbClr val="FFC000"/>
                </a:solidFill>
              </a:rPr>
            </a:br>
            <a:r>
              <a:rPr lang="en-US" smtClean="0">
                <a:solidFill>
                  <a:srgbClr val="FFC000"/>
                </a:solidFill>
              </a:rPr>
              <a:t/>
            </a:r>
            <a:br>
              <a:rPr lang="en-US" smtClean="0">
                <a:solidFill>
                  <a:srgbClr val="FFC000"/>
                </a:solidFill>
              </a:rPr>
            </a:br>
            <a:r>
              <a:rPr lang="en-US"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smtClean="0"/>
          </a:p>
        </p:txBody>
      </p:sp>
      <p:sp>
        <p:nvSpPr>
          <p:cNvPr id="4" name="Slide Number Placeholder 3"/>
          <p:cNvSpPr>
            <a:spLocks noGrp="1"/>
          </p:cNvSpPr>
          <p:nvPr>
            <p:ph type="sldNum" sz="quarter" idx="5"/>
          </p:nvPr>
        </p:nvSpPr>
        <p:spPr/>
        <p:txBody>
          <a:bodyPr/>
          <a:lstStyle/>
          <a:p>
            <a:pPr>
              <a:defRPr/>
            </a:pPr>
            <a:fld id="{BCF9CC1F-C3D5-40BC-B473-DD9E0614152D}" type="slidenum">
              <a:rPr lang="en-US" smtClean="0"/>
              <a:pPr>
                <a:defRPr/>
              </a:pPr>
              <a:t>8</a:t>
            </a:fld>
            <a:endParaRPr lang="en-US" dirty="0"/>
          </a:p>
        </p:txBody>
      </p:sp>
      <p:sp>
        <p:nvSpPr>
          <p:cNvPr id="5" name="Date Placeholder 4"/>
          <p:cNvSpPr>
            <a:spLocks noGrp="1"/>
          </p:cNvSpPr>
          <p:nvPr>
            <p:ph type="dt" idx="10"/>
          </p:nvPr>
        </p:nvSpPr>
        <p:spPr/>
        <p:txBody>
          <a:bodyPr/>
          <a:lstStyle/>
          <a:p>
            <a:pPr>
              <a:defRPr/>
            </a:pPr>
            <a:r>
              <a:rPr lang="en-US" smtClean="0"/>
              <a:t>Fall 2010</a:t>
            </a:r>
            <a:endParaRPr lang="en-US"/>
          </a:p>
        </p:txBody>
      </p:sp>
      <p:sp>
        <p:nvSpPr>
          <p:cNvPr id="6" name="Footer Placeholder 5"/>
          <p:cNvSpPr>
            <a:spLocks noGrp="1"/>
          </p:cNvSpPr>
          <p:nvPr>
            <p:ph type="ftr" sz="quarter" idx="11"/>
          </p:nvPr>
        </p:nvSpPr>
        <p:spPr/>
        <p:txBody>
          <a:bodyPr/>
          <a:lstStyle/>
          <a:p>
            <a:pPr>
              <a:defRPr/>
            </a:pPr>
            <a:r>
              <a:rPr lang="en-US" smtClean="0"/>
              <a:t>R F Riesenfeld</a:t>
            </a:r>
            <a:endParaRPr lang="en-US"/>
          </a:p>
        </p:txBody>
      </p:sp>
      <p:sp>
        <p:nvSpPr>
          <p:cNvPr id="7" name="Header Placeholder 6"/>
          <p:cNvSpPr>
            <a:spLocks noGrp="1"/>
          </p:cNvSpPr>
          <p:nvPr>
            <p:ph type="hdr" sz="quarter" idx="12"/>
          </p:nvPr>
        </p:nvSpPr>
        <p:spPr/>
        <p:txBody>
          <a:bodyPr/>
          <a:lstStyle/>
          <a:p>
            <a:pPr>
              <a:defRPr/>
            </a:pPr>
            <a:r>
              <a:rPr lang="en-US" smtClean="0"/>
              <a:t>CS5540 HCI</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solidFill>
                  <a:srgbClr val="FFC000"/>
                </a:solidFill>
              </a:rPr>
              <a:t>Diagrams way of diagramming the basic relationships and connections between the rooms or functions of a building. Heavier lines means stronger or more direct connections. It doesn't necessarily translate directly to a floor plan, but it helps clarify which rooms need to be next to which other rooms. </a:t>
            </a:r>
            <a:br>
              <a:rPr lang="en-US" dirty="0" smtClean="0">
                <a:solidFill>
                  <a:srgbClr val="FFC000"/>
                </a:solidFill>
              </a:rPr>
            </a:br>
            <a:r>
              <a:rPr lang="en-US" dirty="0" smtClean="0">
                <a:solidFill>
                  <a:srgbClr val="FFC000"/>
                </a:solidFill>
              </a:rPr>
              <a:t/>
            </a:r>
            <a:br>
              <a:rPr lang="en-US" dirty="0" smtClean="0">
                <a:solidFill>
                  <a:srgbClr val="FFC000"/>
                </a:solidFill>
              </a:rPr>
            </a:br>
            <a:r>
              <a:rPr lang="en-US" dirty="0" smtClean="0">
                <a:solidFill>
                  <a:srgbClr val="FFC000"/>
                </a:solidFill>
              </a:rPr>
              <a:t>Above we have a first bubble diagram of the main floor of the (More) Affordable Green Home. It shows strong connections between the dining and kitchen, kitchen and mud room/laundry, living and kitchen and dining (all part of the great room). The study nook is connected to the living room. The away room is connected to the living room as well, but not as directly, since after all we want this to be "away." The WC and bathing rooms, on the other hand, need to be near both the mud room and the away room, since the away room will function as an occasional bedroom.</a:t>
            </a:r>
          </a:p>
          <a:p>
            <a:endParaRPr lang="en-US" dirty="0" smtClean="0"/>
          </a:p>
        </p:txBody>
      </p:sp>
      <p:sp>
        <p:nvSpPr>
          <p:cNvPr id="4" name="Slide Number Placeholder 3"/>
          <p:cNvSpPr>
            <a:spLocks noGrp="1"/>
          </p:cNvSpPr>
          <p:nvPr>
            <p:ph type="sldNum" sz="quarter" idx="5"/>
          </p:nvPr>
        </p:nvSpPr>
        <p:spPr/>
        <p:txBody>
          <a:bodyPr/>
          <a:lstStyle/>
          <a:p>
            <a:pPr>
              <a:defRPr/>
            </a:pPr>
            <a:fld id="{72EDD3B3-C26A-44BF-A5E8-307ECF693895}" type="slidenum">
              <a:rPr lang="en-US" smtClean="0"/>
              <a:pPr>
                <a:defRPr/>
              </a:pPr>
              <a:t>9</a:t>
            </a:fld>
            <a:endParaRPr lang="en-US" dirty="0"/>
          </a:p>
        </p:txBody>
      </p:sp>
      <p:sp>
        <p:nvSpPr>
          <p:cNvPr id="5" name="Date Placeholder 4"/>
          <p:cNvSpPr>
            <a:spLocks noGrp="1"/>
          </p:cNvSpPr>
          <p:nvPr>
            <p:ph type="dt" idx="10"/>
          </p:nvPr>
        </p:nvSpPr>
        <p:spPr/>
        <p:txBody>
          <a:bodyPr/>
          <a:lstStyle/>
          <a:p>
            <a:pPr>
              <a:defRPr/>
            </a:pPr>
            <a:r>
              <a:rPr lang="en-US" smtClean="0"/>
              <a:t>Fall 2010</a:t>
            </a:r>
            <a:endParaRPr lang="en-US"/>
          </a:p>
        </p:txBody>
      </p:sp>
      <p:sp>
        <p:nvSpPr>
          <p:cNvPr id="6" name="Footer Placeholder 5"/>
          <p:cNvSpPr>
            <a:spLocks noGrp="1"/>
          </p:cNvSpPr>
          <p:nvPr>
            <p:ph type="ftr" sz="quarter" idx="11"/>
          </p:nvPr>
        </p:nvSpPr>
        <p:spPr/>
        <p:txBody>
          <a:bodyPr/>
          <a:lstStyle/>
          <a:p>
            <a:pPr>
              <a:defRPr/>
            </a:pPr>
            <a:r>
              <a:rPr lang="en-US" smtClean="0"/>
              <a:t>R F Riesenfeld</a:t>
            </a:r>
            <a:endParaRPr lang="en-US"/>
          </a:p>
        </p:txBody>
      </p:sp>
      <p:sp>
        <p:nvSpPr>
          <p:cNvPr id="7" name="Header Placeholder 6"/>
          <p:cNvSpPr>
            <a:spLocks noGrp="1"/>
          </p:cNvSpPr>
          <p:nvPr>
            <p:ph type="hdr" sz="quarter" idx="12"/>
          </p:nvPr>
        </p:nvSpPr>
        <p:spPr/>
        <p:txBody>
          <a:bodyPr/>
          <a:lstStyle/>
          <a:p>
            <a:pPr>
              <a:defRPr/>
            </a:pPr>
            <a:r>
              <a:rPr lang="en-US" smtClean="0"/>
              <a:t>CS5540 HCI</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Text Box 21"/>
          <p:cNvSpPr txBox="1">
            <a:spLocks noChangeArrowheads="1"/>
          </p:cNvSpPr>
          <p:nvPr userDrawn="1"/>
        </p:nvSpPr>
        <p:spPr bwMode="auto">
          <a:xfrm>
            <a:off x="76200" y="152400"/>
            <a:ext cx="2209800" cy="830263"/>
          </a:xfrm>
          <a:prstGeom prst="rect">
            <a:avLst/>
          </a:prstGeom>
          <a:noFill/>
          <a:ln w="19050">
            <a:noFill/>
            <a:miter lim="800000"/>
            <a:headEnd/>
            <a:tailEnd/>
          </a:ln>
          <a:effectLst/>
        </p:spPr>
        <p:txBody>
          <a:bodyPr>
            <a:spAutoFit/>
          </a:bodyPr>
          <a:lstStyle/>
          <a:p>
            <a:pPr algn="r">
              <a:spcBef>
                <a:spcPct val="50000"/>
              </a:spcBef>
              <a:defRPr/>
            </a:pPr>
            <a:r>
              <a:rPr lang="en-US" dirty="0">
                <a:solidFill>
                  <a:schemeClr val="tx2"/>
                </a:solidFill>
                <a:effectLst>
                  <a:outerShdw blurRad="38100" dist="38100" dir="2700000" algn="tl">
                    <a:srgbClr val="000000">
                      <a:alpha val="43137"/>
                    </a:srgbClr>
                  </a:outerShdw>
                </a:effectLst>
                <a:cs typeface="+mn-cs"/>
              </a:rPr>
              <a:t>Utah School of Computing</a:t>
            </a:r>
          </a:p>
        </p:txBody>
      </p:sp>
      <p:pic>
        <p:nvPicPr>
          <p:cNvPr id="4" name="Picture 22" descr="brushed line2"/>
          <p:cNvPicPr>
            <a:picLocks noChangeAspect="1" noChangeArrowheads="1"/>
          </p:cNvPicPr>
          <p:nvPr userDrawn="1"/>
        </p:nvPicPr>
        <p:blipFill>
          <a:blip r:embed="rId2" cstate="print"/>
          <a:srcRect/>
          <a:stretch>
            <a:fillRect/>
          </a:stretch>
        </p:blipFill>
        <p:spPr bwMode="auto">
          <a:xfrm>
            <a:off x="2133600" y="2405063"/>
            <a:ext cx="5562600" cy="376237"/>
          </a:xfrm>
          <a:prstGeom prst="rect">
            <a:avLst/>
          </a:prstGeom>
          <a:noFill/>
          <a:ln w="9525">
            <a:noFill/>
            <a:miter lim="800000"/>
            <a:headEnd/>
            <a:tailEnd/>
          </a:ln>
        </p:spPr>
      </p:pic>
      <p:sp>
        <p:nvSpPr>
          <p:cNvPr id="5144" name="Rectangle 24"/>
          <p:cNvSpPr>
            <a:spLocks noGrp="1" noChangeArrowheads="1"/>
          </p:cNvSpPr>
          <p:nvPr>
            <p:ph type="subTitle" sz="quarter" idx="1"/>
          </p:nvPr>
        </p:nvSpPr>
        <p:spPr>
          <a:xfrm>
            <a:off x="1346200" y="1023938"/>
            <a:ext cx="6400800" cy="1752600"/>
          </a:xfrm>
        </p:spPr>
        <p:txBody>
          <a:bodyPr/>
          <a:lstStyle>
            <a:lvl1pPr marL="0" indent="0" algn="r">
              <a:buFontTx/>
              <a:buNone/>
              <a:defRPr>
                <a:effectLst>
                  <a:outerShdw blurRad="38100" dist="38100" dir="2700000" algn="tl">
                    <a:srgbClr val="000000">
                      <a:alpha val="43137"/>
                    </a:srgbClr>
                  </a:outerShdw>
                </a:effectLst>
              </a:defRPr>
            </a:lvl1pPr>
          </a:lstStyle>
          <a:p>
            <a:r>
              <a:rPr lang="en-US" dirty="0"/>
              <a:t>Click to edit Master subtitle style</a:t>
            </a:r>
          </a:p>
        </p:txBody>
      </p:sp>
      <p:sp>
        <p:nvSpPr>
          <p:cNvPr id="5" name="Rectangle 23"/>
          <p:cNvSpPr>
            <a:spLocks noGrp="1" noChangeArrowheads="1"/>
          </p:cNvSpPr>
          <p:nvPr>
            <p:ph type="dt" sz="half" idx="10"/>
          </p:nvPr>
        </p:nvSpPr>
        <p:spPr>
          <a:xfrm>
            <a:off x="228600" y="6324600"/>
            <a:ext cx="1752600" cy="457200"/>
          </a:xfrm>
        </p:spPr>
        <p:txBody>
          <a:bodyPr/>
          <a:lstStyle>
            <a:lvl1pPr>
              <a:defRPr/>
            </a:lvl1pPr>
          </a:lstStyle>
          <a:p>
            <a:pPr>
              <a:defRPr/>
            </a:pPr>
            <a:r>
              <a:rPr lang="en-US" smtClean="0"/>
              <a:t>Fall 2010</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69863"/>
            <a:ext cx="2228850" cy="5926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69863"/>
            <a:ext cx="6534150" cy="5926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5131" y="209052"/>
            <a:ext cx="8027988" cy="1143000"/>
          </a:xfrm>
        </p:spPr>
        <p:txBody>
          <a:bodyPr/>
          <a:lstStyle>
            <a:lvl1pPr>
              <a:defRPr>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C000"/>
                </a:solidFill>
              </a:defRPr>
            </a:lvl1pPr>
            <a:lvl2pPr>
              <a:defRPr>
                <a:solidFill>
                  <a:srgbClr val="FFC000"/>
                </a:solidFill>
              </a:defRPr>
            </a:lvl2pPr>
            <a:lvl3pPr>
              <a:defRPr>
                <a:solidFill>
                  <a:srgbClr val="FFC000"/>
                </a:solidFill>
              </a:defRPr>
            </a:lvl3pPr>
            <a:lvl4pPr>
              <a:defRPr>
                <a:solidFill>
                  <a:srgbClr val="FFC000"/>
                </a:solidFill>
              </a:defRPr>
            </a:lvl4pPr>
            <a:lvl5pPr>
              <a:defRPr>
                <a:solidFill>
                  <a:srgbClr val="FFC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6"/>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914400" y="1981200"/>
            <a:ext cx="3924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91100" y="1981200"/>
            <a:ext cx="3924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107" name="AutoShape 11">
            <a:hlinkClick r:id="" action="ppaction://macro?name=CallOnStudent" highlightClick="1"/>
          </p:cNvPr>
          <p:cNvSpPr>
            <a:spLocks noChangeArrowheads="1"/>
          </p:cNvSpPr>
          <p:nvPr userDrawn="1"/>
        </p:nvSpPr>
        <p:spPr bwMode="auto">
          <a:xfrm>
            <a:off x="4364038" y="6481763"/>
            <a:ext cx="3557587" cy="290512"/>
          </a:xfrm>
          <a:prstGeom prst="actionButtonBlank">
            <a:avLst/>
          </a:prstGeom>
          <a:solidFill>
            <a:srgbClr val="5F5F5F"/>
          </a:solidFill>
          <a:ln w="9525">
            <a:noFill/>
            <a:miter lim="800000"/>
            <a:headEnd/>
            <a:tailEnd/>
          </a:ln>
          <a:effectLst/>
        </p:spPr>
        <p:txBody>
          <a:bodyPr wrap="none" anchor="ctr"/>
          <a:lstStyle/>
          <a:p>
            <a:pPr algn="ctr">
              <a:defRPr/>
            </a:pPr>
            <a:r>
              <a:rPr lang="en-US" sz="2800" dirty="0">
                <a:solidFill>
                  <a:srgbClr val="FF0000"/>
                </a:solidFill>
                <a:cs typeface="+mn-cs"/>
              </a:rPr>
              <a:t>Student Name Server</a:t>
            </a:r>
          </a:p>
        </p:txBody>
      </p:sp>
      <p:sp>
        <p:nvSpPr>
          <p:cNvPr id="4109" name="Rectangle 13"/>
          <p:cNvSpPr>
            <a:spLocks noChangeArrowheads="1"/>
          </p:cNvSpPr>
          <p:nvPr userDrawn="1"/>
        </p:nvSpPr>
        <p:spPr bwMode="auto">
          <a:xfrm>
            <a:off x="1903413" y="6477000"/>
            <a:ext cx="2332037" cy="323850"/>
          </a:xfrm>
          <a:prstGeom prst="rect">
            <a:avLst/>
          </a:prstGeom>
          <a:noFill/>
          <a:ln w="9525">
            <a:noFill/>
            <a:miter lim="800000"/>
            <a:headEnd/>
            <a:tailEnd/>
          </a:ln>
          <a:effectLst/>
        </p:spPr>
        <p:txBody>
          <a:bodyPr anchor="b"/>
          <a:lstStyle/>
          <a:p>
            <a:pPr>
              <a:defRPr/>
            </a:pPr>
            <a:r>
              <a:rPr lang="en-US" sz="1400" dirty="0">
                <a:solidFill>
                  <a:schemeClr val="tx1"/>
                </a:solidFill>
                <a:cs typeface="+mn-cs"/>
              </a:rPr>
              <a:t>Utah School of Computing</a:t>
            </a:r>
          </a:p>
        </p:txBody>
      </p:sp>
      <p:sp>
        <p:nvSpPr>
          <p:cNvPr id="4110" name="Rectangle 14"/>
          <p:cNvSpPr>
            <a:spLocks noGrp="1" noChangeArrowheads="1"/>
          </p:cNvSpPr>
          <p:nvPr>
            <p:ph type="body" idx="1"/>
          </p:nvPr>
        </p:nvSpPr>
        <p:spPr bwMode="auto">
          <a:xfrm>
            <a:off x="914400" y="2058988"/>
            <a:ext cx="8001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053" name="Picture 15" descr="brushed line2"/>
          <p:cNvPicPr>
            <a:picLocks noChangeAspect="1" noChangeArrowheads="1"/>
          </p:cNvPicPr>
          <p:nvPr userDrawn="1"/>
        </p:nvPicPr>
        <p:blipFill>
          <a:blip r:embed="rId13" cstate="print"/>
          <a:srcRect/>
          <a:stretch>
            <a:fillRect/>
          </a:stretch>
        </p:blipFill>
        <p:spPr bwMode="auto">
          <a:xfrm>
            <a:off x="2819400" y="1212850"/>
            <a:ext cx="5715000" cy="228600"/>
          </a:xfrm>
          <a:prstGeom prst="rect">
            <a:avLst/>
          </a:prstGeom>
          <a:noFill/>
          <a:ln w="9525">
            <a:noFill/>
            <a:miter lim="800000"/>
            <a:headEnd/>
            <a:tailEnd/>
          </a:ln>
        </p:spPr>
      </p:pic>
      <p:sp>
        <p:nvSpPr>
          <p:cNvPr id="4112" name="Rectangle 16"/>
          <p:cNvSpPr>
            <a:spLocks noGrp="1" noChangeArrowheads="1"/>
          </p:cNvSpPr>
          <p:nvPr>
            <p:ph type="dt" sz="half" idx="2"/>
          </p:nvPr>
        </p:nvSpPr>
        <p:spPr bwMode="auto">
          <a:xfrm>
            <a:off x="228600" y="6477000"/>
            <a:ext cx="1752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cs typeface="+mn-cs"/>
              </a:defRPr>
            </a:lvl1pPr>
          </a:lstStyle>
          <a:p>
            <a:pPr>
              <a:defRPr/>
            </a:pPr>
            <a:r>
              <a:rPr lang="en-US" smtClean="0"/>
              <a:t>Fall 2010</a:t>
            </a:r>
            <a:endParaRPr lang="en-US"/>
          </a:p>
        </p:txBody>
      </p:sp>
      <p:sp>
        <p:nvSpPr>
          <p:cNvPr id="4113" name="Rectangle 17"/>
          <p:cNvSpPr>
            <a:spLocks noChangeArrowheads="1"/>
          </p:cNvSpPr>
          <p:nvPr userDrawn="1"/>
        </p:nvSpPr>
        <p:spPr bwMode="auto">
          <a:xfrm>
            <a:off x="7850188" y="6477000"/>
            <a:ext cx="1198562" cy="304800"/>
          </a:xfrm>
          <a:prstGeom prst="rect">
            <a:avLst/>
          </a:prstGeom>
          <a:noFill/>
          <a:ln w="9525">
            <a:noFill/>
            <a:miter lim="800000"/>
            <a:headEnd/>
            <a:tailEnd/>
          </a:ln>
          <a:effectLst/>
        </p:spPr>
        <p:txBody>
          <a:bodyPr anchor="b"/>
          <a:lstStyle/>
          <a:p>
            <a:pPr algn="r">
              <a:defRPr/>
            </a:pPr>
            <a:r>
              <a:rPr lang="en-US" sz="1400" dirty="0">
                <a:solidFill>
                  <a:schemeClr val="tx1"/>
                </a:solidFill>
                <a:effectLst>
                  <a:outerShdw blurRad="38100" dist="38100" dir="2700000" algn="tl">
                    <a:srgbClr val="000000"/>
                  </a:outerShdw>
                </a:effectLst>
                <a:cs typeface="+mn-cs"/>
              </a:rPr>
              <a:t>slide </a:t>
            </a:r>
            <a:fld id="{AF02DC70-8B5E-4F76-BC28-041C315B961B}" type="slidenum">
              <a:rPr lang="en-US" sz="1400">
                <a:solidFill>
                  <a:schemeClr val="tx1"/>
                </a:solidFill>
                <a:effectLst>
                  <a:outerShdw blurRad="38100" dist="38100" dir="2700000" algn="tl">
                    <a:srgbClr val="000000"/>
                  </a:outerShdw>
                </a:effectLst>
                <a:cs typeface="+mn-cs"/>
              </a:rPr>
              <a:pPr algn="r">
                <a:defRPr/>
              </a:pPr>
              <a:t>‹#›</a:t>
            </a:fld>
            <a:endParaRPr lang="en-US" sz="1400" dirty="0">
              <a:solidFill>
                <a:schemeClr val="tx1"/>
              </a:solidFill>
              <a:effectLst>
                <a:outerShdw blurRad="38100" dist="38100" dir="2700000" algn="tl">
                  <a:srgbClr val="000000"/>
                </a:outerShdw>
              </a:effectLst>
              <a:cs typeface="+mn-cs"/>
            </a:endParaRPr>
          </a:p>
        </p:txBody>
      </p:sp>
      <p:sp>
        <p:nvSpPr>
          <p:cNvPr id="4114" name="Rectangle 18"/>
          <p:cNvSpPr>
            <a:spLocks noGrp="1" noChangeArrowheads="1"/>
          </p:cNvSpPr>
          <p:nvPr>
            <p:ph type="title"/>
          </p:nvPr>
        </p:nvSpPr>
        <p:spPr bwMode="auto">
          <a:xfrm>
            <a:off x="0" y="169863"/>
            <a:ext cx="80279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dk2" tx1="lt1" bg2="dk1" tx2="lt2" accent1="accent1" accent2="accent2" accent3="accent3" accent4="accent4" accent5="accent5" accent6="accent6" hlink="hlink" folHlink="folHlink"/>
  <p:sldLayoutIdLst>
    <p:sldLayoutId id="2147483840"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hf sldNum="0" hdr="0" ftr="0"/>
  <p:txStyles>
    <p:titleStyle>
      <a:lvl1pPr algn="r" rtl="0" eaLnBrk="0" fontAlgn="base" hangingPunct="0">
        <a:spcBef>
          <a:spcPct val="0"/>
        </a:spcBef>
        <a:spcAft>
          <a:spcPct val="0"/>
        </a:spcAft>
        <a:defRPr sz="4400">
          <a:solidFill>
            <a:schemeClr val="tx2"/>
          </a:solidFill>
          <a:effectLst>
            <a:outerShdw blurRad="38100" dist="38100" dir="2700000" algn="tl">
              <a:srgbClr val="000000">
                <a:alpha val="43137"/>
              </a:srgbClr>
            </a:outerShdw>
          </a:effectLst>
          <a:latin typeface="+mj-lt"/>
          <a:ea typeface="+mj-ea"/>
          <a:cs typeface="+mj-cs"/>
        </a:defRPr>
      </a:lvl1pPr>
      <a:lvl2pPr algn="r" rtl="0" eaLnBrk="0" fontAlgn="base" hangingPunct="0">
        <a:spcBef>
          <a:spcPct val="0"/>
        </a:spcBef>
        <a:spcAft>
          <a:spcPct val="0"/>
        </a:spcAft>
        <a:defRPr sz="4400">
          <a:solidFill>
            <a:schemeClr val="tx2"/>
          </a:solidFill>
          <a:latin typeface="Arial" charset="0"/>
        </a:defRPr>
      </a:lvl2pPr>
      <a:lvl3pPr algn="r" rtl="0" eaLnBrk="0" fontAlgn="base" hangingPunct="0">
        <a:spcBef>
          <a:spcPct val="0"/>
        </a:spcBef>
        <a:spcAft>
          <a:spcPct val="0"/>
        </a:spcAft>
        <a:defRPr sz="4400">
          <a:solidFill>
            <a:schemeClr val="tx2"/>
          </a:solidFill>
          <a:latin typeface="Arial" charset="0"/>
        </a:defRPr>
      </a:lvl3pPr>
      <a:lvl4pPr algn="r" rtl="0" eaLnBrk="0" fontAlgn="base" hangingPunct="0">
        <a:spcBef>
          <a:spcPct val="0"/>
        </a:spcBef>
        <a:spcAft>
          <a:spcPct val="0"/>
        </a:spcAft>
        <a:defRPr sz="4400">
          <a:solidFill>
            <a:schemeClr val="tx2"/>
          </a:solidFill>
          <a:latin typeface="Arial" charset="0"/>
        </a:defRPr>
      </a:lvl4pPr>
      <a:lvl5pPr algn="r" rtl="0" eaLnBrk="0" fontAlgn="base" hangingPunct="0">
        <a:spcBef>
          <a:spcPct val="0"/>
        </a:spcBef>
        <a:spcAft>
          <a:spcPct val="0"/>
        </a:spcAft>
        <a:defRPr sz="4400">
          <a:solidFill>
            <a:schemeClr val="tx2"/>
          </a:solidFill>
          <a:latin typeface="Arial" charset="0"/>
        </a:defRPr>
      </a:lvl5pPr>
      <a:lvl6pPr marL="457200" algn="r" rtl="0" fontAlgn="base">
        <a:spcBef>
          <a:spcPct val="0"/>
        </a:spcBef>
        <a:spcAft>
          <a:spcPct val="0"/>
        </a:spcAft>
        <a:defRPr sz="4400">
          <a:solidFill>
            <a:schemeClr val="tx2"/>
          </a:solidFill>
          <a:latin typeface="Arial" charset="0"/>
        </a:defRPr>
      </a:lvl6pPr>
      <a:lvl7pPr marL="914400" algn="r" rtl="0" fontAlgn="base">
        <a:spcBef>
          <a:spcPct val="0"/>
        </a:spcBef>
        <a:spcAft>
          <a:spcPct val="0"/>
        </a:spcAft>
        <a:defRPr sz="4400">
          <a:solidFill>
            <a:schemeClr val="tx2"/>
          </a:solidFill>
          <a:latin typeface="Arial" charset="0"/>
        </a:defRPr>
      </a:lvl7pPr>
      <a:lvl8pPr marL="1371600" algn="r" rtl="0" fontAlgn="base">
        <a:spcBef>
          <a:spcPct val="0"/>
        </a:spcBef>
        <a:spcAft>
          <a:spcPct val="0"/>
        </a:spcAft>
        <a:defRPr sz="4400">
          <a:solidFill>
            <a:schemeClr val="tx2"/>
          </a:solidFill>
          <a:latin typeface="Arial" charset="0"/>
        </a:defRPr>
      </a:lvl8pPr>
      <a:lvl9pPr marL="1828800" algn="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2"/>
          </a:solidFill>
          <a:effectLst>
            <a:outerShdw blurRad="38100" dist="38100" dir="2700000" algn="tl">
              <a:srgbClr val="000000">
                <a:alpha val="43137"/>
              </a:srgbClr>
            </a:outerShdw>
          </a:effectLst>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2"/>
          </a:solidFill>
          <a:effectLst>
            <a:outerShdw blurRad="38100" dist="38100" dir="2700000" algn="tl">
              <a:srgbClr val="000000">
                <a:alpha val="43137"/>
              </a:srgbClr>
            </a:outerShdw>
          </a:effectLst>
          <a:latin typeface="+mn-lt"/>
        </a:defRPr>
      </a:lvl2pPr>
      <a:lvl3pPr marL="1143000" indent="-228600" algn="l" rtl="0" eaLnBrk="0" fontAlgn="base" hangingPunct="0">
        <a:spcBef>
          <a:spcPct val="20000"/>
        </a:spcBef>
        <a:spcAft>
          <a:spcPct val="0"/>
        </a:spcAft>
        <a:buClr>
          <a:schemeClr val="tx2"/>
        </a:buClr>
        <a:buFont typeface="Wingdings" pitchFamily="2" charset="2"/>
        <a:buChar char="§"/>
        <a:defRPr sz="2400">
          <a:solidFill>
            <a:schemeClr val="tx2"/>
          </a:solidFill>
          <a:effectLst>
            <a:outerShdw blurRad="38100" dist="38100" dir="2700000" algn="tl">
              <a:srgbClr val="000000">
                <a:alpha val="43137"/>
              </a:srgbClr>
            </a:outerShdw>
          </a:effectLst>
          <a:latin typeface="+mn-lt"/>
        </a:defRPr>
      </a:lvl3pPr>
      <a:lvl4pPr marL="1600200" indent="-228600" algn="l" rtl="0" eaLnBrk="0" fontAlgn="base" hangingPunct="0">
        <a:spcBef>
          <a:spcPct val="20000"/>
        </a:spcBef>
        <a:spcAft>
          <a:spcPct val="0"/>
        </a:spcAft>
        <a:buClr>
          <a:schemeClr val="tx2"/>
        </a:buClr>
        <a:buFont typeface="Wingdings" pitchFamily="2" charset="2"/>
        <a:buChar char="§"/>
        <a:defRPr sz="2000">
          <a:solidFill>
            <a:schemeClr val="tx2"/>
          </a:solidFill>
          <a:effectLst>
            <a:outerShdw blurRad="38100" dist="38100" dir="2700000" algn="tl">
              <a:srgbClr val="000000">
                <a:alpha val="43137"/>
              </a:srgbClr>
            </a:outerShdw>
          </a:effectLst>
          <a:latin typeface="+mn-lt"/>
        </a:defRPr>
      </a:lvl4pPr>
      <a:lvl5pPr marL="2057400" indent="-228600" algn="l" rtl="0" eaLnBrk="0" fontAlgn="base" hangingPunct="0">
        <a:spcBef>
          <a:spcPct val="20000"/>
        </a:spcBef>
        <a:spcAft>
          <a:spcPct val="0"/>
        </a:spcAft>
        <a:buClr>
          <a:schemeClr val="tx2"/>
        </a:buClr>
        <a:buFont typeface="Wingdings" pitchFamily="2" charset="2"/>
        <a:buChar char="§"/>
        <a:defRPr sz="2000">
          <a:solidFill>
            <a:schemeClr val="tx2"/>
          </a:solidFill>
          <a:effectLst>
            <a:outerShdw blurRad="38100" dist="38100" dir="2700000" algn="tl">
              <a:srgbClr val="000000">
                <a:alpha val="43137"/>
              </a:srgbClr>
            </a:outerShdw>
          </a:effectLst>
          <a:latin typeface="+mn-lt"/>
        </a:defRPr>
      </a:lvl5pPr>
      <a:lvl6pPr marL="2514600" indent="-228600" algn="l" rtl="0" fontAlgn="base">
        <a:spcBef>
          <a:spcPct val="20000"/>
        </a:spcBef>
        <a:spcAft>
          <a:spcPct val="0"/>
        </a:spcAft>
        <a:buClr>
          <a:schemeClr val="tx2"/>
        </a:buClr>
        <a:buFont typeface="Wingdings" pitchFamily="-96" charset="2"/>
        <a:buChar char="§"/>
        <a:defRPr sz="2000">
          <a:solidFill>
            <a:schemeClr val="tx2"/>
          </a:solidFill>
          <a:latin typeface="+mn-lt"/>
        </a:defRPr>
      </a:lvl6pPr>
      <a:lvl7pPr marL="2971800" indent="-228600" algn="l" rtl="0" fontAlgn="base">
        <a:spcBef>
          <a:spcPct val="20000"/>
        </a:spcBef>
        <a:spcAft>
          <a:spcPct val="0"/>
        </a:spcAft>
        <a:buClr>
          <a:schemeClr val="tx2"/>
        </a:buClr>
        <a:buFont typeface="Wingdings" pitchFamily="-96" charset="2"/>
        <a:buChar char="§"/>
        <a:defRPr sz="2000">
          <a:solidFill>
            <a:schemeClr val="tx2"/>
          </a:solidFill>
          <a:latin typeface="+mn-lt"/>
        </a:defRPr>
      </a:lvl7pPr>
      <a:lvl8pPr marL="3429000" indent="-228600" algn="l" rtl="0" fontAlgn="base">
        <a:spcBef>
          <a:spcPct val="20000"/>
        </a:spcBef>
        <a:spcAft>
          <a:spcPct val="0"/>
        </a:spcAft>
        <a:buClr>
          <a:schemeClr val="tx2"/>
        </a:buClr>
        <a:buFont typeface="Wingdings" pitchFamily="-96" charset="2"/>
        <a:buChar char="§"/>
        <a:defRPr sz="2000">
          <a:solidFill>
            <a:schemeClr val="tx2"/>
          </a:solidFill>
          <a:latin typeface="+mn-lt"/>
        </a:defRPr>
      </a:lvl8pPr>
      <a:lvl9pPr marL="3886200" indent="-228600" algn="l" rtl="0" fontAlgn="base">
        <a:spcBef>
          <a:spcPct val="20000"/>
        </a:spcBef>
        <a:spcAft>
          <a:spcPct val="0"/>
        </a:spcAft>
        <a:buClr>
          <a:schemeClr val="tx2"/>
        </a:buClr>
        <a:buFont typeface="Wingdings" pitchFamily="-96" charset="2"/>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file:///C:\Users\rfr\SoC\Old\HCI-Old\cs5540_HCI_f08\HCI_Lecs_f08\berkeley_0003.wmv" TargetMode="External"/><Relationship Id="rId5" Type="http://schemas.openxmlformats.org/officeDocument/2006/relationships/hyperlink" Target="berkeley_0003.wmv" TargetMode="Externa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Video_Clips/Polar.mp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Video_Clips/Orbiter.mp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Nuclear%20(2).mp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ctrTitle" idx="4294967295"/>
          </p:nvPr>
        </p:nvSpPr>
        <p:spPr>
          <a:xfrm>
            <a:off x="1414463" y="1195388"/>
            <a:ext cx="6076950" cy="1470025"/>
          </a:xfrm>
        </p:spPr>
        <p:txBody>
          <a:bodyPr/>
          <a:lstStyle/>
          <a:p>
            <a:pPr eaLnBrk="1" hangingPunct="1">
              <a:defRPr/>
            </a:pPr>
            <a:r>
              <a:rPr lang="en-US" sz="5400" dirty="0" smtClean="0">
                <a:solidFill>
                  <a:srgbClr val="FFC000"/>
                </a:solidFill>
              </a:rPr>
              <a:t>Preliminaries I</a:t>
            </a:r>
          </a:p>
        </p:txBody>
      </p:sp>
      <p:sp>
        <p:nvSpPr>
          <p:cNvPr id="4099" name="Rectangle 3"/>
          <p:cNvSpPr>
            <a:spLocks noGrp="1" noChangeArrowheads="1"/>
          </p:cNvSpPr>
          <p:nvPr>
            <p:ph type="subTitle" idx="1"/>
          </p:nvPr>
        </p:nvSpPr>
        <p:spPr>
          <a:xfrm>
            <a:off x="1371600" y="3886200"/>
            <a:ext cx="6400800" cy="1752600"/>
          </a:xfrm>
        </p:spPr>
        <p:txBody>
          <a:bodyPr/>
          <a:lstStyle/>
          <a:p>
            <a:pPr eaLnBrk="1" hangingPunct="1">
              <a:lnSpc>
                <a:spcPct val="80000"/>
              </a:lnSpc>
              <a:defRPr/>
            </a:pPr>
            <a:r>
              <a:rPr lang="en-US" sz="2800" dirty="0" smtClean="0"/>
              <a:t>CS5540 HCI</a:t>
            </a:r>
          </a:p>
          <a:p>
            <a:pPr eaLnBrk="1" hangingPunct="1">
              <a:lnSpc>
                <a:spcPct val="80000"/>
              </a:lnSpc>
              <a:defRPr/>
            </a:pPr>
            <a:r>
              <a:rPr lang="en-US" sz="2800" dirty="0" smtClean="0"/>
              <a:t>Rich Riesenfeld</a:t>
            </a:r>
          </a:p>
          <a:p>
            <a:pPr eaLnBrk="1" hangingPunct="1">
              <a:lnSpc>
                <a:spcPct val="80000"/>
              </a:lnSpc>
              <a:defRPr/>
            </a:pPr>
            <a:r>
              <a:rPr lang="en-US" sz="2800" dirty="0" smtClean="0"/>
              <a:t>Fall 2010</a:t>
            </a:r>
          </a:p>
        </p:txBody>
      </p:sp>
      <p:sp>
        <p:nvSpPr>
          <p:cNvPr id="4" name="Text Box 5"/>
          <p:cNvSpPr txBox="1">
            <a:spLocks noChangeArrowheads="1"/>
          </p:cNvSpPr>
          <p:nvPr/>
        </p:nvSpPr>
        <p:spPr bwMode="auto">
          <a:xfrm rot="16200000">
            <a:off x="-656431" y="4775994"/>
            <a:ext cx="2322513" cy="460375"/>
          </a:xfrm>
          <a:prstGeom prst="rect">
            <a:avLst/>
          </a:prstGeom>
          <a:noFill/>
          <a:ln w="9525">
            <a:noFill/>
            <a:miter lim="800000"/>
            <a:headEnd/>
            <a:tailEnd/>
          </a:ln>
        </p:spPr>
        <p:txBody>
          <a:bodyPr>
            <a:spAutoFit/>
          </a:bodyPr>
          <a:lstStyle/>
          <a:p>
            <a:pPr eaLnBrk="0" hangingPunct="0">
              <a:spcBef>
                <a:spcPct val="50000"/>
              </a:spcBef>
              <a:defRPr/>
            </a:pPr>
            <a:r>
              <a:rPr lang="en-US" dirty="0" err="1">
                <a:solidFill>
                  <a:schemeClr val="tx1"/>
                </a:solidFill>
                <a:latin typeface="+mj-lt"/>
                <a:ea typeface="+mj-ea"/>
                <a:cs typeface="+mj-cs"/>
              </a:rPr>
              <a:t>Lecture Set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281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8189913" y="393700"/>
            <a:ext cx="954087" cy="769938"/>
          </a:xfrm>
          <a:prstGeom prst="rect">
            <a:avLst/>
          </a:prstGeom>
        </p:spPr>
        <p:txBody>
          <a:bodyPr>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a:t>
            </a:r>
            <a:r>
              <a:rPr lang="en-US" sz="3200" dirty="0" smtClean="0">
                <a:solidFill>
                  <a:srgbClr val="FFC000"/>
                </a:solidFill>
                <a:effectLst>
                  <a:outerShdw blurRad="38100" dist="38100" dir="2700000" algn="tl">
                    <a:srgbClr val="000000">
                      <a:alpha val="43137"/>
                    </a:srgbClr>
                  </a:outerShdw>
                </a:effectLst>
                <a:latin typeface="+mj-lt"/>
                <a:ea typeface="+mj-ea"/>
                <a:cs typeface="+mj-cs"/>
              </a:rPr>
              <a:t>5</a:t>
            </a:r>
            <a:endParaRPr lang="en-US" sz="3200" dirty="0">
              <a:solidFill>
                <a:srgbClr val="FFC000"/>
              </a:solidFill>
              <a:effectLst>
                <a:outerShdw blurRad="38100" dist="38100" dir="2700000" algn="tl">
                  <a:srgbClr val="000000">
                    <a:alpha val="43137"/>
                  </a:srgbClr>
                </a:outerShdw>
              </a:effectLst>
              <a:latin typeface="+mj-lt"/>
              <a:ea typeface="+mj-ea"/>
              <a:cs typeface="+mj-cs"/>
            </a:endParaRPr>
          </a:p>
        </p:txBody>
      </p:sp>
      <p:sp>
        <p:nvSpPr>
          <p:cNvPr id="9" name="Content Placeholder 4"/>
          <p:cNvSpPr txBox="1">
            <a:spLocks/>
          </p:cNvSpPr>
          <p:nvPr/>
        </p:nvSpPr>
        <p:spPr>
          <a:xfrm>
            <a:off x="273050" y="1706563"/>
            <a:ext cx="8328339" cy="4364037"/>
          </a:xfrm>
          <a:prstGeom prst="rect">
            <a:avLst/>
          </a:prstGeom>
        </p:spPr>
        <p:txBody>
          <a:bodyPr/>
          <a:lstStyle/>
          <a:p>
            <a:pPr eaLnBrk="0" hangingPunct="0">
              <a:spcBef>
                <a:spcPct val="20000"/>
              </a:spcBef>
              <a:buClr>
                <a:schemeClr val="tx2"/>
              </a:buClr>
              <a:defRPr/>
            </a:pPr>
            <a:r>
              <a:rPr lang="en-US" sz="3200" kern="0" dirty="0">
                <a:solidFill>
                  <a:srgbClr val="FFCC00"/>
                </a:solidFill>
                <a:effectLst>
                  <a:outerShdw blurRad="38100" dist="38100" dir="2700000" algn="tl">
                    <a:srgbClr val="000000">
                      <a:alpha val="43137"/>
                    </a:srgbClr>
                  </a:outerShdw>
                </a:effectLst>
              </a:rPr>
              <a:t>Next is 1</a:t>
            </a:r>
            <a:r>
              <a:rPr lang="en-US" sz="3200" kern="0" baseline="30000" dirty="0">
                <a:solidFill>
                  <a:srgbClr val="FFCC00"/>
                </a:solidFill>
                <a:effectLst>
                  <a:outerShdw blurRad="38100" dist="38100" dir="2700000" algn="tl">
                    <a:srgbClr val="000000">
                      <a:alpha val="43137"/>
                    </a:srgbClr>
                  </a:outerShdw>
                </a:effectLst>
              </a:rPr>
              <a:t>st</a:t>
            </a:r>
            <a:r>
              <a:rPr lang="en-US" sz="3200" kern="0" dirty="0">
                <a:solidFill>
                  <a:srgbClr val="FFCC00"/>
                </a:solidFill>
                <a:effectLst>
                  <a:outerShdw blurRad="38100" dist="38100" dir="2700000" algn="tl">
                    <a:srgbClr val="000000">
                      <a:alpha val="43137"/>
                    </a:srgbClr>
                  </a:outerShdw>
                </a:effectLst>
              </a:rPr>
              <a:t>  </a:t>
            </a:r>
            <a:r>
              <a:rPr lang="en-US" sz="3200" i="1" kern="0" dirty="0">
                <a:solidFill>
                  <a:srgbClr val="FFCC00"/>
                </a:solidFill>
                <a:effectLst>
                  <a:outerShdw blurRad="38100" dist="38100" dir="2700000" algn="tl">
                    <a:srgbClr val="000000">
                      <a:alpha val="43137"/>
                    </a:srgbClr>
                  </a:outerShdw>
                </a:effectLst>
              </a:rPr>
              <a:t>bubble </a:t>
            </a:r>
            <a:r>
              <a:rPr lang="en-US" sz="3200" i="1" kern="0" dirty="0" smtClean="0">
                <a:solidFill>
                  <a:srgbClr val="FFCC00"/>
                </a:solidFill>
                <a:effectLst>
                  <a:outerShdw blurRad="38100" dist="38100" dir="2700000" algn="tl">
                    <a:srgbClr val="000000">
                      <a:alpha val="43137"/>
                    </a:srgbClr>
                  </a:outerShdw>
                </a:effectLst>
              </a:rPr>
              <a:t>diagram</a:t>
            </a:r>
            <a:r>
              <a:rPr lang="en-US" sz="3200" kern="0" dirty="0" smtClean="0">
                <a:solidFill>
                  <a:srgbClr val="FFCC00"/>
                </a:solidFill>
                <a:effectLst>
                  <a:outerShdw blurRad="38100" dist="38100" dir="2700000" algn="tl">
                    <a:srgbClr val="000000">
                      <a:alpha val="43137"/>
                    </a:srgbClr>
                  </a:outerShdw>
                </a:effectLst>
              </a:rPr>
              <a:t> </a:t>
            </a:r>
            <a:r>
              <a:rPr lang="en-US" sz="3200" kern="0" dirty="0">
                <a:solidFill>
                  <a:srgbClr val="FFCC00"/>
                </a:solidFill>
                <a:effectLst>
                  <a:outerShdw blurRad="38100" dist="38100" dir="2700000" algn="tl">
                    <a:srgbClr val="000000">
                      <a:alpha val="43137"/>
                    </a:srgbClr>
                  </a:outerShdw>
                </a:effectLst>
              </a:rPr>
              <a:t>of main floor </a:t>
            </a:r>
            <a:r>
              <a:rPr lang="en-US" sz="3200" kern="0" dirty="0" smtClean="0">
                <a:solidFill>
                  <a:srgbClr val="FFCC00"/>
                </a:solidFill>
                <a:effectLst>
                  <a:outerShdw blurRad="38100" dist="38100" dir="2700000" algn="tl">
                    <a:srgbClr val="000000">
                      <a:alpha val="43137"/>
                    </a:srgbClr>
                  </a:outerShdw>
                </a:effectLst>
              </a:rPr>
              <a:t> (</a:t>
            </a:r>
            <a:r>
              <a:rPr lang="en-US" sz="3200" kern="0" dirty="0">
                <a:solidFill>
                  <a:srgbClr val="FFCC00"/>
                </a:solidFill>
                <a:effectLst>
                  <a:outerShdw blurRad="38100" dist="38100" dir="2700000" algn="tl">
                    <a:srgbClr val="000000">
                      <a:alpha val="43137"/>
                    </a:srgbClr>
                  </a:outerShdw>
                </a:effectLst>
              </a:rPr>
              <a:t>More) Affordable Green Home:</a:t>
            </a:r>
          </a:p>
          <a:p>
            <a:pPr marL="800100" lvl="1" indent="-342900" eaLnBrk="0" hangingPunct="0">
              <a:spcBef>
                <a:spcPct val="20000"/>
              </a:spcBef>
              <a:buClr>
                <a:schemeClr val="tx2"/>
              </a:buClr>
              <a:buFontTx/>
              <a:buChar char="•"/>
              <a:defRPr/>
            </a:pPr>
            <a:r>
              <a:rPr lang="en-US" sz="3200" kern="0" dirty="0" smtClean="0">
                <a:solidFill>
                  <a:srgbClr val="FFCC00"/>
                </a:solidFill>
                <a:effectLst>
                  <a:outerShdw blurRad="38100" dist="38100" dir="2700000" algn="tl">
                    <a:srgbClr val="000000">
                      <a:alpha val="43137"/>
                    </a:srgbClr>
                  </a:outerShdw>
                </a:effectLst>
              </a:rPr>
              <a:t>WC </a:t>
            </a:r>
            <a:r>
              <a:rPr lang="en-US" sz="3200" kern="0" dirty="0">
                <a:solidFill>
                  <a:srgbClr val="FFCC00"/>
                </a:solidFill>
                <a:effectLst>
                  <a:outerShdw blurRad="38100" dist="38100" dir="2700000" algn="tl">
                    <a:srgbClr val="000000">
                      <a:alpha val="43137"/>
                    </a:srgbClr>
                  </a:outerShdw>
                </a:effectLst>
              </a:rPr>
              <a:t>&amp; BR need to be near </a:t>
            </a:r>
            <a:r>
              <a:rPr lang="en-US" sz="3200" kern="0" dirty="0" err="1">
                <a:solidFill>
                  <a:srgbClr val="FFCC00"/>
                </a:solidFill>
                <a:effectLst>
                  <a:outerShdw blurRad="38100" dist="38100" dir="2700000" algn="tl">
                    <a:srgbClr val="000000">
                      <a:alpha val="43137"/>
                    </a:srgbClr>
                  </a:outerShdw>
                </a:effectLst>
              </a:rPr>
              <a:t>MR</a:t>
            </a:r>
            <a:r>
              <a:rPr lang="en-US" sz="3200" kern="0" dirty="0">
                <a:solidFill>
                  <a:srgbClr val="FFCC00"/>
                </a:solidFill>
                <a:effectLst>
                  <a:outerShdw blurRad="38100" dist="38100" dir="2700000" algn="tl">
                    <a:srgbClr val="000000">
                      <a:alpha val="43137"/>
                    </a:srgbClr>
                  </a:outerShdw>
                </a:effectLst>
              </a:rPr>
              <a:t> &amp; AR</a:t>
            </a:r>
          </a:p>
          <a:p>
            <a:pPr marL="1200150" lvl="2" indent="-285750" eaLnBrk="0" hangingPunct="0">
              <a:spcBef>
                <a:spcPct val="20000"/>
              </a:spcBef>
              <a:buClr>
                <a:schemeClr val="tx2"/>
              </a:buClr>
              <a:buFontTx/>
              <a:buChar char="-"/>
              <a:defRPr/>
            </a:pPr>
            <a:r>
              <a:rPr lang="en-US" sz="2800" kern="0" dirty="0" smtClean="0">
                <a:solidFill>
                  <a:srgbClr val="FFCC00"/>
                </a:solidFill>
                <a:effectLst>
                  <a:outerShdw blurRad="38100" dist="38100" dir="2700000" algn="tl">
                    <a:srgbClr val="000000">
                      <a:alpha val="43137"/>
                    </a:srgbClr>
                  </a:outerShdw>
                </a:effectLst>
              </a:rPr>
              <a:t>not  </a:t>
            </a:r>
            <a:r>
              <a:rPr lang="en-US" sz="2800" kern="0" dirty="0">
                <a:solidFill>
                  <a:srgbClr val="FFCC00"/>
                </a:solidFill>
                <a:effectLst>
                  <a:outerShdw blurRad="38100" dist="38100" dir="2700000" algn="tl">
                    <a:srgbClr val="000000">
                      <a:alpha val="43137"/>
                    </a:srgbClr>
                  </a:outerShdw>
                </a:effectLst>
              </a:rPr>
              <a:t>connected as directly – </a:t>
            </a:r>
          </a:p>
          <a:p>
            <a:pPr marL="1200150" lvl="2" indent="-285750" eaLnBrk="0" hangingPunct="0">
              <a:spcBef>
                <a:spcPct val="20000"/>
              </a:spcBef>
              <a:buClr>
                <a:schemeClr val="tx2"/>
              </a:buClr>
              <a:buFontTx/>
              <a:buChar char="-"/>
              <a:defRPr/>
            </a:pPr>
            <a:r>
              <a:rPr lang="en-US" sz="2800" kern="0" dirty="0">
                <a:solidFill>
                  <a:srgbClr val="FFCC00"/>
                </a:solidFill>
                <a:effectLst>
                  <a:outerShdw blurRad="38100" dist="38100" dir="2700000" algn="tl">
                    <a:srgbClr val="000000">
                      <a:alpha val="43137"/>
                    </a:srgbClr>
                  </a:outerShdw>
                </a:effectLst>
              </a:rPr>
              <a:t>intended to be “</a:t>
            </a:r>
            <a:r>
              <a:rPr lang="en-US" sz="2800" kern="0" dirty="0" smtClean="0">
                <a:solidFill>
                  <a:srgbClr val="FFCC00"/>
                </a:solidFill>
                <a:effectLst>
                  <a:outerShdw blurRad="38100" dist="38100" dir="2700000" algn="tl">
                    <a:srgbClr val="000000">
                      <a:alpha val="43137"/>
                    </a:srgbClr>
                  </a:outerShdw>
                </a:effectLst>
              </a:rPr>
              <a:t>away”</a:t>
            </a:r>
          </a:p>
          <a:p>
            <a:pPr marL="1200150" lvl="2" indent="-285750" eaLnBrk="0" hangingPunct="0">
              <a:spcBef>
                <a:spcPct val="20000"/>
              </a:spcBef>
              <a:buClr>
                <a:schemeClr val="tx2"/>
              </a:buClr>
              <a:buFontTx/>
              <a:buChar char="-"/>
              <a:defRPr/>
            </a:pPr>
            <a:r>
              <a:rPr lang="en-US" sz="2800" kern="0" dirty="0" smtClean="0">
                <a:solidFill>
                  <a:srgbClr val="FFCC00"/>
                </a:solidFill>
                <a:effectLst>
                  <a:outerShdw blurRad="38100" dist="38100" dir="2700000" algn="tl">
                    <a:srgbClr val="000000">
                      <a:alpha val="43137"/>
                    </a:srgbClr>
                  </a:outerShdw>
                </a:effectLst>
              </a:rPr>
              <a:t>AR </a:t>
            </a:r>
            <a:r>
              <a:rPr lang="en-US" sz="2800" kern="0" dirty="0">
                <a:solidFill>
                  <a:srgbClr val="FFCC00"/>
                </a:solidFill>
                <a:effectLst>
                  <a:outerShdw blurRad="38100" dist="38100" dir="2700000" algn="tl">
                    <a:srgbClr val="000000">
                      <a:alpha val="43137"/>
                    </a:srgbClr>
                  </a:outerShdw>
                </a:effectLst>
              </a:rPr>
              <a:t>will function as an occasional BR</a:t>
            </a:r>
          </a:p>
        </p:txBody>
      </p:sp>
      <p:sp>
        <p:nvSpPr>
          <p:cNvPr id="5" name="Date Placeholder 4"/>
          <p:cNvSpPr>
            <a:spLocks noGrp="1"/>
          </p:cNvSpPr>
          <p:nvPr>
            <p:ph type="dt" sz="half" idx="10"/>
          </p:nvPr>
        </p:nvSpPr>
        <p:spPr/>
        <p:txBody>
          <a:bodyPr/>
          <a:lstStyle/>
          <a:p>
            <a:pPr>
              <a:defRPr/>
            </a:pPr>
            <a:r>
              <a:rPr lang="en-US" smtClean="0"/>
              <a:t>Fall 2010</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8189913" y="393700"/>
            <a:ext cx="954087" cy="769938"/>
          </a:xfrm>
          <a:prstGeom prst="rect">
            <a:avLst/>
          </a:prstGeom>
        </p:spPr>
        <p:txBody>
          <a:bodyPr>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a:t>
            </a:r>
            <a:r>
              <a:rPr lang="en-US" sz="3200" dirty="0" smtClean="0">
                <a:solidFill>
                  <a:srgbClr val="FFC000"/>
                </a:solidFill>
                <a:effectLst>
                  <a:outerShdw blurRad="38100" dist="38100" dir="2700000" algn="tl">
                    <a:srgbClr val="000000">
                      <a:alpha val="43137"/>
                    </a:srgbClr>
                  </a:outerShdw>
                </a:effectLst>
                <a:latin typeface="+mj-lt"/>
                <a:ea typeface="+mj-ea"/>
                <a:cs typeface="+mj-cs"/>
              </a:rPr>
              <a:t>6</a:t>
            </a:r>
            <a:endParaRPr lang="en-US" sz="3200" dirty="0">
              <a:solidFill>
                <a:srgbClr val="FFC000"/>
              </a:solidFill>
              <a:effectLst>
                <a:outerShdw blurRad="38100" dist="38100" dir="2700000" algn="tl">
                  <a:srgbClr val="000000">
                    <a:alpha val="43137"/>
                  </a:srgbClr>
                </a:outerShdw>
              </a:effectLst>
              <a:latin typeface="+mj-lt"/>
              <a:ea typeface="+mj-ea"/>
              <a:cs typeface="+mj-cs"/>
            </a:endParaRPr>
          </a:p>
        </p:txBody>
      </p:sp>
      <p:sp>
        <p:nvSpPr>
          <p:cNvPr id="9" name="Content Placeholder 4"/>
          <p:cNvSpPr txBox="1">
            <a:spLocks/>
          </p:cNvSpPr>
          <p:nvPr/>
        </p:nvSpPr>
        <p:spPr>
          <a:xfrm>
            <a:off x="297764" y="5532395"/>
            <a:ext cx="8653463" cy="1325605"/>
          </a:xfrm>
          <a:prstGeom prst="rect">
            <a:avLst/>
          </a:prstGeom>
        </p:spPr>
        <p:txBody>
          <a:bodyPr/>
          <a:lstStyle/>
          <a:p>
            <a:pPr eaLnBrk="0" hangingPunct="0">
              <a:spcBef>
                <a:spcPct val="20000"/>
              </a:spcBef>
              <a:buClr>
                <a:schemeClr val="tx2"/>
              </a:buClr>
              <a:defRPr/>
            </a:pPr>
            <a:endParaRPr lang="en-US" sz="2800" kern="0" dirty="0">
              <a:solidFill>
                <a:srgbClr val="FFCC00"/>
              </a:solidFill>
              <a:effectLst>
                <a:outerShdw blurRad="38100" dist="38100" dir="2700000" algn="tl">
                  <a:srgbClr val="000000">
                    <a:alpha val="43137"/>
                  </a:srgbClr>
                </a:outerShdw>
              </a:effectLst>
            </a:endParaRPr>
          </a:p>
        </p:txBody>
      </p:sp>
      <p:pic>
        <p:nvPicPr>
          <p:cNvPr id="5" name="Picture 4" descr="http://farm1.static.flickr.com/11/13732378_a90fb4b8e5_o.jpg"/>
          <p:cNvPicPr>
            <a:picLocks noChangeAspect="1" noChangeArrowheads="1"/>
          </p:cNvPicPr>
          <p:nvPr/>
        </p:nvPicPr>
        <p:blipFill>
          <a:blip r:embed="rId3" cstate="print"/>
          <a:srcRect/>
          <a:stretch>
            <a:fillRect/>
          </a:stretch>
        </p:blipFill>
        <p:spPr bwMode="auto">
          <a:xfrm>
            <a:off x="1538288" y="1452562"/>
            <a:ext cx="6331146" cy="3799059"/>
          </a:xfrm>
          <a:prstGeom prst="rect">
            <a:avLst/>
          </a:prstGeom>
          <a:noFill/>
          <a:ln w="9525">
            <a:noFill/>
            <a:miter lim="800000"/>
            <a:headEnd/>
            <a:tailEnd/>
          </a:ln>
        </p:spPr>
      </p:pic>
      <p:sp>
        <p:nvSpPr>
          <p:cNvPr id="6" name="Content Placeholder 4"/>
          <p:cNvSpPr txBox="1">
            <a:spLocks/>
          </p:cNvSpPr>
          <p:nvPr/>
        </p:nvSpPr>
        <p:spPr>
          <a:xfrm>
            <a:off x="914400" y="5532395"/>
            <a:ext cx="8036827" cy="893119"/>
          </a:xfrm>
          <a:prstGeom prst="rect">
            <a:avLst/>
          </a:prstGeom>
        </p:spPr>
        <p:txBody>
          <a:bodyPr/>
          <a:lstStyle/>
          <a:p>
            <a:pPr eaLnBrk="0" hangingPunct="0">
              <a:spcBef>
                <a:spcPct val="20000"/>
              </a:spcBef>
              <a:buClr>
                <a:schemeClr val="tx2"/>
              </a:buClr>
              <a:defRPr/>
            </a:pPr>
            <a:r>
              <a:rPr lang="en-US" sz="2800" kern="0" dirty="0">
                <a:solidFill>
                  <a:srgbClr val="FFCC00"/>
                </a:solidFill>
                <a:effectLst>
                  <a:outerShdw blurRad="38100" dist="38100" dir="2700000" algn="tl">
                    <a:srgbClr val="000000">
                      <a:alpha val="43137"/>
                    </a:srgbClr>
                  </a:outerShdw>
                </a:effectLst>
              </a:rPr>
              <a:t>1</a:t>
            </a:r>
            <a:r>
              <a:rPr lang="en-US" sz="2800" kern="0" baseline="30000" dirty="0">
                <a:solidFill>
                  <a:srgbClr val="FFCC00"/>
                </a:solidFill>
                <a:effectLst>
                  <a:outerShdw blurRad="38100" dist="38100" dir="2700000" algn="tl">
                    <a:srgbClr val="000000">
                      <a:alpha val="43137"/>
                    </a:srgbClr>
                  </a:outerShdw>
                </a:effectLst>
              </a:rPr>
              <a:t>st</a:t>
            </a:r>
            <a:r>
              <a:rPr lang="en-US" sz="2800" kern="0" dirty="0">
                <a:solidFill>
                  <a:srgbClr val="FFCC00"/>
                </a:solidFill>
                <a:effectLst>
                  <a:outerShdw blurRad="38100" dist="38100" dir="2700000" algn="tl">
                    <a:srgbClr val="000000">
                      <a:alpha val="43137"/>
                    </a:srgbClr>
                  </a:outerShdw>
                </a:effectLst>
              </a:rPr>
              <a:t> Diagram capturing flows</a:t>
            </a:r>
          </a:p>
        </p:txBody>
      </p:sp>
      <p:sp>
        <p:nvSpPr>
          <p:cNvPr id="7" name="Date Placeholder 6"/>
          <p:cNvSpPr>
            <a:spLocks noGrp="1"/>
          </p:cNvSpPr>
          <p:nvPr>
            <p:ph type="dt" sz="half" idx="10"/>
          </p:nvPr>
        </p:nvSpPr>
        <p:spPr/>
        <p:txBody>
          <a:bodyPr/>
          <a:lstStyle/>
          <a:p>
            <a:pPr>
              <a:defRPr/>
            </a:pPr>
            <a:r>
              <a:rPr lang="en-US" smtClean="0"/>
              <a:t>Fall 2010</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farm1.static.flickr.com/9/13732397_0f84ba0e8c_o.jpg"/>
          <p:cNvPicPr>
            <a:picLocks noChangeAspect="1" noChangeArrowheads="1"/>
          </p:cNvPicPr>
          <p:nvPr/>
        </p:nvPicPr>
        <p:blipFill>
          <a:blip r:embed="rId3" cstate="print"/>
          <a:srcRect/>
          <a:stretch>
            <a:fillRect/>
          </a:stretch>
        </p:blipFill>
        <p:spPr bwMode="auto">
          <a:xfrm>
            <a:off x="1519881" y="1461486"/>
            <a:ext cx="6339016" cy="3802715"/>
          </a:xfrm>
          <a:prstGeom prst="rect">
            <a:avLst/>
          </a:prstGeom>
          <a:noFill/>
          <a:ln w="9525">
            <a:noFill/>
            <a:miter lim="800000"/>
            <a:headEnd/>
            <a:tailEnd/>
          </a:ln>
        </p:spPr>
      </p:pic>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8189913" y="393700"/>
            <a:ext cx="954087" cy="769938"/>
          </a:xfrm>
          <a:prstGeom prst="rect">
            <a:avLst/>
          </a:prstGeom>
        </p:spPr>
        <p:txBody>
          <a:bodyPr>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a:t>
            </a:r>
            <a:r>
              <a:rPr lang="en-US" sz="3200" dirty="0" smtClean="0">
                <a:solidFill>
                  <a:srgbClr val="FFC000"/>
                </a:solidFill>
                <a:effectLst>
                  <a:outerShdw blurRad="38100" dist="38100" dir="2700000" algn="tl">
                    <a:srgbClr val="000000">
                      <a:alpha val="43137"/>
                    </a:srgbClr>
                  </a:outerShdw>
                </a:effectLst>
                <a:latin typeface="+mj-lt"/>
                <a:ea typeface="+mj-ea"/>
                <a:cs typeface="+mj-cs"/>
              </a:rPr>
              <a:t>7</a:t>
            </a:r>
            <a:endParaRPr lang="en-US" sz="3200" dirty="0">
              <a:solidFill>
                <a:srgbClr val="FFC000"/>
              </a:solidFill>
              <a:effectLst>
                <a:outerShdw blurRad="38100" dist="38100" dir="2700000" algn="tl">
                  <a:srgbClr val="000000">
                    <a:alpha val="43137"/>
                  </a:srgbClr>
                </a:outerShdw>
              </a:effectLst>
              <a:latin typeface="+mj-lt"/>
              <a:ea typeface="+mj-ea"/>
              <a:cs typeface="+mj-cs"/>
            </a:endParaRPr>
          </a:p>
        </p:txBody>
      </p:sp>
      <p:sp>
        <p:nvSpPr>
          <p:cNvPr id="9" name="Content Placeholder 4"/>
          <p:cNvSpPr txBox="1">
            <a:spLocks/>
          </p:cNvSpPr>
          <p:nvPr/>
        </p:nvSpPr>
        <p:spPr>
          <a:xfrm>
            <a:off x="914400" y="5532395"/>
            <a:ext cx="8036827" cy="893119"/>
          </a:xfrm>
          <a:prstGeom prst="rect">
            <a:avLst/>
          </a:prstGeom>
        </p:spPr>
        <p:txBody>
          <a:bodyPr/>
          <a:lstStyle/>
          <a:p>
            <a:pPr eaLnBrk="0" hangingPunct="0">
              <a:spcBef>
                <a:spcPct val="20000"/>
              </a:spcBef>
              <a:buClr>
                <a:schemeClr val="tx2"/>
              </a:buClr>
              <a:defRPr/>
            </a:pPr>
            <a:r>
              <a:rPr lang="en-US" sz="2800" kern="0" dirty="0" smtClean="0">
                <a:solidFill>
                  <a:srgbClr val="FFCC00"/>
                </a:solidFill>
                <a:effectLst>
                  <a:outerShdw blurRad="38100" dist="38100" dir="2700000" algn="tl">
                    <a:srgbClr val="000000">
                      <a:alpha val="43137"/>
                    </a:srgbClr>
                  </a:outerShdw>
                </a:effectLst>
              </a:rPr>
              <a:t>2</a:t>
            </a:r>
            <a:r>
              <a:rPr lang="en-US" sz="2800" kern="0" baseline="30000" dirty="0" smtClean="0">
                <a:solidFill>
                  <a:srgbClr val="FFCC00"/>
                </a:solidFill>
                <a:effectLst>
                  <a:outerShdw blurRad="38100" dist="38100" dir="2700000" algn="tl">
                    <a:srgbClr val="000000">
                      <a:alpha val="43137"/>
                    </a:srgbClr>
                  </a:outerShdw>
                </a:effectLst>
              </a:rPr>
              <a:t>nd</a:t>
            </a:r>
            <a:r>
              <a:rPr lang="en-US" sz="2800" kern="0" dirty="0" smtClean="0">
                <a:solidFill>
                  <a:srgbClr val="FFCC00"/>
                </a:solidFill>
                <a:effectLst>
                  <a:outerShdw blurRad="38100" dist="38100" dir="2700000" algn="tl">
                    <a:srgbClr val="000000">
                      <a:alpha val="43137"/>
                    </a:srgbClr>
                  </a:outerShdw>
                </a:effectLst>
              </a:rPr>
              <a:t> Diagram rearranges blobs into a vague shape</a:t>
            </a:r>
            <a:endParaRPr lang="en-US" sz="2800" kern="0" dirty="0">
              <a:solidFill>
                <a:srgbClr val="FFCC00"/>
              </a:solidFill>
              <a:effectLst>
                <a:outerShdw blurRad="38100" dist="38100" dir="2700000" algn="tl">
                  <a:srgbClr val="000000">
                    <a:alpha val="43137"/>
                  </a:srgbClr>
                </a:outerShdw>
              </a:effectLst>
            </a:endParaRPr>
          </a:p>
        </p:txBody>
      </p:sp>
      <p:sp>
        <p:nvSpPr>
          <p:cNvPr id="7" name="Date Placeholder 6"/>
          <p:cNvSpPr>
            <a:spLocks noGrp="1"/>
          </p:cNvSpPr>
          <p:nvPr>
            <p:ph type="dt" sz="half" idx="10"/>
          </p:nvPr>
        </p:nvSpPr>
        <p:spPr/>
        <p:txBody>
          <a:bodyPr/>
          <a:lstStyle/>
          <a:p>
            <a:pPr>
              <a:defRPr/>
            </a:pPr>
            <a:r>
              <a:rPr lang="en-US" smtClean="0"/>
              <a:t>Fall 2010</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farm1.static.flickr.com/10/13732424_953af4332e_o.jpg"/>
          <p:cNvPicPr>
            <a:picLocks noChangeAspect="1" noChangeArrowheads="1"/>
          </p:cNvPicPr>
          <p:nvPr/>
        </p:nvPicPr>
        <p:blipFill>
          <a:blip r:embed="rId3" cstate="print"/>
          <a:srcRect/>
          <a:stretch>
            <a:fillRect/>
          </a:stretch>
        </p:blipFill>
        <p:spPr bwMode="auto">
          <a:xfrm>
            <a:off x="1705232" y="1397582"/>
            <a:ext cx="5695230" cy="4138246"/>
          </a:xfrm>
          <a:prstGeom prst="rect">
            <a:avLst/>
          </a:prstGeom>
          <a:noFill/>
          <a:ln w="9525">
            <a:noFill/>
            <a:miter lim="800000"/>
            <a:headEnd/>
            <a:tailEnd/>
          </a:ln>
        </p:spPr>
      </p:pic>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8189913" y="393700"/>
            <a:ext cx="954087" cy="769938"/>
          </a:xfrm>
          <a:prstGeom prst="rect">
            <a:avLst/>
          </a:prstGeom>
        </p:spPr>
        <p:txBody>
          <a:bodyPr>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a:t>
            </a:r>
            <a:r>
              <a:rPr lang="en-US" sz="3200" dirty="0" smtClean="0">
                <a:solidFill>
                  <a:srgbClr val="FFC000"/>
                </a:solidFill>
                <a:effectLst>
                  <a:outerShdw blurRad="38100" dist="38100" dir="2700000" algn="tl">
                    <a:srgbClr val="000000">
                      <a:alpha val="43137"/>
                    </a:srgbClr>
                  </a:outerShdw>
                </a:effectLst>
                <a:latin typeface="+mj-lt"/>
                <a:ea typeface="+mj-ea"/>
                <a:cs typeface="+mj-cs"/>
              </a:rPr>
              <a:t>8</a:t>
            </a:r>
            <a:endParaRPr lang="en-US" sz="3200" dirty="0">
              <a:solidFill>
                <a:srgbClr val="FFC000"/>
              </a:solidFill>
              <a:effectLst>
                <a:outerShdw blurRad="38100" dist="38100" dir="2700000" algn="tl">
                  <a:srgbClr val="000000">
                    <a:alpha val="43137"/>
                  </a:srgbClr>
                </a:outerShdw>
              </a:effectLst>
              <a:latin typeface="+mj-lt"/>
              <a:ea typeface="+mj-ea"/>
              <a:cs typeface="+mj-cs"/>
            </a:endParaRPr>
          </a:p>
        </p:txBody>
      </p:sp>
      <p:sp>
        <p:nvSpPr>
          <p:cNvPr id="9" name="Content Placeholder 4"/>
          <p:cNvSpPr txBox="1">
            <a:spLocks/>
          </p:cNvSpPr>
          <p:nvPr/>
        </p:nvSpPr>
        <p:spPr>
          <a:xfrm>
            <a:off x="914400" y="5495324"/>
            <a:ext cx="8036827" cy="893119"/>
          </a:xfrm>
          <a:prstGeom prst="rect">
            <a:avLst/>
          </a:prstGeom>
        </p:spPr>
        <p:txBody>
          <a:bodyPr/>
          <a:lstStyle/>
          <a:p>
            <a:pPr eaLnBrk="0" hangingPunct="0">
              <a:spcBef>
                <a:spcPct val="20000"/>
              </a:spcBef>
              <a:buClr>
                <a:schemeClr val="tx2"/>
              </a:buClr>
              <a:defRPr/>
            </a:pPr>
            <a:r>
              <a:rPr lang="en-US" sz="2800" kern="0" dirty="0" smtClean="0">
                <a:solidFill>
                  <a:srgbClr val="FFCC00"/>
                </a:solidFill>
                <a:effectLst>
                  <a:outerShdw blurRad="38100" dist="38100" dir="2700000" algn="tl">
                    <a:srgbClr val="000000">
                      <a:alpha val="43137"/>
                    </a:srgbClr>
                  </a:outerShdw>
                </a:effectLst>
              </a:rPr>
              <a:t>3</a:t>
            </a:r>
            <a:r>
              <a:rPr lang="en-US" sz="2800" kern="0" baseline="30000" dirty="0" smtClean="0">
                <a:solidFill>
                  <a:srgbClr val="FFCC00"/>
                </a:solidFill>
                <a:effectLst>
                  <a:outerShdw blurRad="38100" dist="38100" dir="2700000" algn="tl">
                    <a:srgbClr val="000000">
                      <a:alpha val="43137"/>
                    </a:srgbClr>
                  </a:outerShdw>
                </a:effectLst>
              </a:rPr>
              <a:t>rd</a:t>
            </a:r>
            <a:r>
              <a:rPr lang="en-US" sz="2800" kern="0" dirty="0" smtClean="0">
                <a:solidFill>
                  <a:srgbClr val="FFCC00"/>
                </a:solidFill>
                <a:effectLst>
                  <a:outerShdw blurRad="38100" dist="38100" dir="2700000" algn="tl">
                    <a:srgbClr val="000000">
                      <a:alpha val="43137"/>
                    </a:srgbClr>
                  </a:outerShdw>
                </a:effectLst>
              </a:rPr>
              <a:t> Diagram attempts metric space allocation; looks at effects of arrangement on quality</a:t>
            </a:r>
            <a:endParaRPr lang="en-US" sz="2800" kern="0" dirty="0">
              <a:solidFill>
                <a:srgbClr val="FFCC00"/>
              </a:solidFill>
              <a:effectLst>
                <a:outerShdw blurRad="38100" dist="38100" dir="2700000" algn="tl">
                  <a:srgbClr val="000000">
                    <a:alpha val="43137"/>
                  </a:srgbClr>
                </a:outerShdw>
              </a:effectLst>
            </a:endParaRPr>
          </a:p>
        </p:txBody>
      </p:sp>
      <p:sp>
        <p:nvSpPr>
          <p:cNvPr id="6" name="Date Placeholder 5"/>
          <p:cNvSpPr>
            <a:spLocks noGrp="1"/>
          </p:cNvSpPr>
          <p:nvPr>
            <p:ph type="dt" sz="half" idx="10"/>
          </p:nvPr>
        </p:nvSpPr>
        <p:spPr/>
        <p:txBody>
          <a:bodyPr/>
          <a:lstStyle/>
          <a:p>
            <a:pPr>
              <a:defRPr/>
            </a:pPr>
            <a:r>
              <a:rPr lang="en-US" smtClean="0"/>
              <a:t>Fall 2010</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farm1.static.flickr.com/10/13732424_953af4332e_o.jpg"/>
          <p:cNvPicPr>
            <a:picLocks noChangeAspect="1" noChangeArrowheads="1"/>
          </p:cNvPicPr>
          <p:nvPr/>
        </p:nvPicPr>
        <p:blipFill>
          <a:blip r:embed="rId3" cstate="print"/>
          <a:srcRect/>
          <a:stretch>
            <a:fillRect/>
          </a:stretch>
        </p:blipFill>
        <p:spPr bwMode="auto">
          <a:xfrm>
            <a:off x="1705232" y="1397582"/>
            <a:ext cx="5695230" cy="4138246"/>
          </a:xfrm>
          <a:prstGeom prst="rect">
            <a:avLst/>
          </a:prstGeom>
          <a:noFill/>
          <a:ln w="9525">
            <a:noFill/>
            <a:miter lim="800000"/>
            <a:headEnd/>
            <a:tailEnd/>
          </a:ln>
        </p:spPr>
      </p:pic>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8189913" y="393700"/>
            <a:ext cx="954087" cy="769938"/>
          </a:xfrm>
          <a:prstGeom prst="rect">
            <a:avLst/>
          </a:prstGeom>
        </p:spPr>
        <p:txBody>
          <a:bodyPr>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a:t>
            </a:r>
            <a:r>
              <a:rPr lang="en-US" sz="3200" dirty="0" smtClean="0">
                <a:solidFill>
                  <a:srgbClr val="FFC000"/>
                </a:solidFill>
                <a:effectLst>
                  <a:outerShdw blurRad="38100" dist="38100" dir="2700000" algn="tl">
                    <a:srgbClr val="000000">
                      <a:alpha val="43137"/>
                    </a:srgbClr>
                  </a:outerShdw>
                </a:effectLst>
                <a:latin typeface="+mj-lt"/>
                <a:ea typeface="+mj-ea"/>
                <a:cs typeface="+mj-cs"/>
              </a:rPr>
              <a:t>9</a:t>
            </a:r>
            <a:endParaRPr lang="en-US" sz="3200" dirty="0">
              <a:solidFill>
                <a:srgbClr val="FFC000"/>
              </a:solidFill>
              <a:effectLst>
                <a:outerShdw blurRad="38100" dist="38100" dir="2700000" algn="tl">
                  <a:srgbClr val="000000">
                    <a:alpha val="43137"/>
                  </a:srgbClr>
                </a:outerShdw>
              </a:effectLst>
              <a:latin typeface="+mj-lt"/>
              <a:ea typeface="+mj-ea"/>
              <a:cs typeface="+mj-cs"/>
            </a:endParaRPr>
          </a:p>
        </p:txBody>
      </p:sp>
      <p:sp>
        <p:nvSpPr>
          <p:cNvPr id="9" name="Content Placeholder 4"/>
          <p:cNvSpPr txBox="1">
            <a:spLocks/>
          </p:cNvSpPr>
          <p:nvPr/>
        </p:nvSpPr>
        <p:spPr>
          <a:xfrm>
            <a:off x="914400" y="5495324"/>
            <a:ext cx="8036827" cy="893119"/>
          </a:xfrm>
          <a:prstGeom prst="rect">
            <a:avLst/>
          </a:prstGeom>
        </p:spPr>
        <p:txBody>
          <a:bodyPr/>
          <a:lstStyle/>
          <a:p>
            <a:pPr eaLnBrk="0" hangingPunct="0">
              <a:spcBef>
                <a:spcPct val="20000"/>
              </a:spcBef>
              <a:buClr>
                <a:schemeClr val="tx2"/>
              </a:buClr>
              <a:defRPr/>
            </a:pPr>
            <a:r>
              <a:rPr lang="en-US" sz="2800" kern="0" dirty="0" smtClean="0">
                <a:solidFill>
                  <a:srgbClr val="FFCC00"/>
                </a:solidFill>
                <a:effectLst>
                  <a:outerShdw blurRad="38100" dist="38100" dir="2700000" algn="tl">
                    <a:srgbClr val="000000">
                      <a:alpha val="43137"/>
                    </a:srgbClr>
                  </a:outerShdw>
                </a:effectLst>
              </a:rPr>
              <a:t>4</a:t>
            </a:r>
            <a:r>
              <a:rPr lang="en-US" sz="2800" kern="0" baseline="30000" dirty="0" smtClean="0">
                <a:solidFill>
                  <a:srgbClr val="FFCC00"/>
                </a:solidFill>
                <a:effectLst>
                  <a:outerShdw blurRad="38100" dist="38100" dir="2700000" algn="tl">
                    <a:srgbClr val="000000">
                      <a:alpha val="43137"/>
                    </a:srgbClr>
                  </a:outerShdw>
                </a:effectLst>
              </a:rPr>
              <a:t>rd</a:t>
            </a:r>
            <a:r>
              <a:rPr lang="en-US" sz="2800" kern="0" dirty="0" smtClean="0">
                <a:solidFill>
                  <a:srgbClr val="FFCC00"/>
                </a:solidFill>
                <a:effectLst>
                  <a:outerShdw blurRad="38100" dist="38100" dir="2700000" algn="tl">
                    <a:srgbClr val="000000">
                      <a:alpha val="43137"/>
                    </a:srgbClr>
                  </a:outerShdw>
                </a:effectLst>
              </a:rPr>
              <a:t> Diagram further tries to resolve conflicts bet building and owner lot.  Some dimensions do not work</a:t>
            </a:r>
            <a:endParaRPr lang="en-US" sz="2800" kern="0" dirty="0">
              <a:solidFill>
                <a:srgbClr val="FFCC00"/>
              </a:solidFill>
              <a:effectLst>
                <a:outerShdw blurRad="38100" dist="38100" dir="2700000" algn="tl">
                  <a:srgbClr val="000000">
                    <a:alpha val="43137"/>
                  </a:srgbClr>
                </a:outerShdw>
              </a:effectLst>
            </a:endParaRPr>
          </a:p>
        </p:txBody>
      </p:sp>
      <p:pic>
        <p:nvPicPr>
          <p:cNvPr id="6" name="Picture 2" descr="http://farm1.static.flickr.com/11/13732441_b06ae884a9_o.jpg"/>
          <p:cNvPicPr>
            <a:picLocks noChangeAspect="1" noChangeArrowheads="1"/>
          </p:cNvPicPr>
          <p:nvPr/>
        </p:nvPicPr>
        <p:blipFill>
          <a:blip r:embed="rId4" cstate="print"/>
          <a:srcRect/>
          <a:stretch>
            <a:fillRect/>
          </a:stretch>
        </p:blipFill>
        <p:spPr bwMode="auto">
          <a:xfrm>
            <a:off x="1223319" y="1406611"/>
            <a:ext cx="6756579" cy="4053947"/>
          </a:xfrm>
          <a:prstGeom prst="rect">
            <a:avLst/>
          </a:prstGeom>
          <a:noFill/>
        </p:spPr>
      </p:pic>
      <p:sp>
        <p:nvSpPr>
          <p:cNvPr id="8" name="Date Placeholder 7"/>
          <p:cNvSpPr>
            <a:spLocks noGrp="1"/>
          </p:cNvSpPr>
          <p:nvPr>
            <p:ph type="dt" sz="half" idx="10"/>
          </p:nvPr>
        </p:nvSpPr>
        <p:spPr/>
        <p:txBody>
          <a:bodyPr/>
          <a:lstStyle/>
          <a:p>
            <a:pPr>
              <a:defRPr/>
            </a:pPr>
            <a:r>
              <a:rPr lang="en-US" smtClean="0"/>
              <a:t>Fall 2010</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farm1.static.flickr.com/10/13732524_fe609beb61_o.jpg"/>
          <p:cNvPicPr>
            <a:picLocks noChangeAspect="1" noChangeArrowheads="1"/>
          </p:cNvPicPr>
          <p:nvPr/>
        </p:nvPicPr>
        <p:blipFill>
          <a:blip r:embed="rId3" cstate="print"/>
          <a:srcRect/>
          <a:stretch>
            <a:fillRect/>
          </a:stretch>
        </p:blipFill>
        <p:spPr bwMode="auto">
          <a:xfrm>
            <a:off x="1246912" y="1454727"/>
            <a:ext cx="6386944" cy="3832167"/>
          </a:xfrm>
          <a:prstGeom prst="rect">
            <a:avLst/>
          </a:prstGeom>
          <a:noFill/>
        </p:spPr>
      </p:pic>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7920681" y="393700"/>
            <a:ext cx="1223319" cy="769441"/>
          </a:xfrm>
          <a:prstGeom prst="rect">
            <a:avLst/>
          </a:prstGeom>
        </p:spPr>
        <p:txBody>
          <a:bodyPr wrap="square">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a:t>
            </a:r>
            <a:r>
              <a:rPr lang="en-US" sz="3200" dirty="0" smtClean="0">
                <a:solidFill>
                  <a:srgbClr val="FFC000"/>
                </a:solidFill>
                <a:effectLst>
                  <a:outerShdw blurRad="38100" dist="38100" dir="2700000" algn="tl">
                    <a:srgbClr val="000000">
                      <a:alpha val="43137"/>
                    </a:srgbClr>
                  </a:outerShdw>
                </a:effectLst>
                <a:latin typeface="+mj-lt"/>
                <a:ea typeface="+mj-ea"/>
                <a:cs typeface="+mj-cs"/>
              </a:rPr>
              <a:t>10</a:t>
            </a:r>
            <a:endParaRPr lang="en-US" sz="3200" dirty="0">
              <a:solidFill>
                <a:srgbClr val="FFC000"/>
              </a:solidFill>
              <a:effectLst>
                <a:outerShdw blurRad="38100" dist="38100" dir="2700000" algn="tl">
                  <a:srgbClr val="000000">
                    <a:alpha val="43137"/>
                  </a:srgbClr>
                </a:outerShdw>
              </a:effectLst>
              <a:latin typeface="+mj-lt"/>
              <a:ea typeface="+mj-ea"/>
              <a:cs typeface="+mj-cs"/>
            </a:endParaRPr>
          </a:p>
        </p:txBody>
      </p:sp>
      <p:sp>
        <p:nvSpPr>
          <p:cNvPr id="9" name="Content Placeholder 4"/>
          <p:cNvSpPr txBox="1">
            <a:spLocks/>
          </p:cNvSpPr>
          <p:nvPr/>
        </p:nvSpPr>
        <p:spPr>
          <a:xfrm>
            <a:off x="914400" y="5495324"/>
            <a:ext cx="8036827" cy="893119"/>
          </a:xfrm>
          <a:prstGeom prst="rect">
            <a:avLst/>
          </a:prstGeom>
        </p:spPr>
        <p:txBody>
          <a:bodyPr/>
          <a:lstStyle/>
          <a:p>
            <a:pPr eaLnBrk="0" hangingPunct="0">
              <a:spcBef>
                <a:spcPct val="20000"/>
              </a:spcBef>
              <a:buClr>
                <a:schemeClr val="tx2"/>
              </a:buClr>
              <a:defRPr/>
            </a:pPr>
            <a:r>
              <a:rPr lang="en-US" sz="2800" kern="0" dirty="0" smtClean="0">
                <a:solidFill>
                  <a:srgbClr val="FFCC00"/>
                </a:solidFill>
                <a:effectLst>
                  <a:outerShdw blurRad="38100" dist="38100" dir="2700000" algn="tl">
                    <a:srgbClr val="000000">
                      <a:alpha val="43137"/>
                    </a:srgbClr>
                  </a:outerShdw>
                </a:effectLst>
              </a:rPr>
              <a:t>5</a:t>
            </a:r>
            <a:r>
              <a:rPr lang="en-US" sz="2800" kern="0" baseline="30000" dirty="0" smtClean="0">
                <a:solidFill>
                  <a:srgbClr val="FFCC00"/>
                </a:solidFill>
                <a:effectLst>
                  <a:outerShdw blurRad="38100" dist="38100" dir="2700000" algn="tl">
                    <a:srgbClr val="000000">
                      <a:alpha val="43137"/>
                    </a:srgbClr>
                  </a:outerShdw>
                </a:effectLst>
              </a:rPr>
              <a:t>th</a:t>
            </a:r>
            <a:r>
              <a:rPr lang="en-US" sz="2800" kern="0" dirty="0" smtClean="0">
                <a:solidFill>
                  <a:srgbClr val="FFCC00"/>
                </a:solidFill>
                <a:effectLst>
                  <a:outerShdw blurRad="38100" dist="38100" dir="2700000" algn="tl">
                    <a:srgbClr val="000000">
                      <a:alpha val="43137"/>
                    </a:srgbClr>
                  </a:outerShdw>
                </a:effectLst>
              </a:rPr>
              <a:t> Diagram involves a whack at second floor</a:t>
            </a:r>
            <a:endParaRPr lang="en-US" sz="2800" kern="0" dirty="0">
              <a:solidFill>
                <a:srgbClr val="FFCC00"/>
              </a:solidFill>
              <a:effectLst>
                <a:outerShdw blurRad="38100" dist="38100" dir="2700000" algn="tl">
                  <a:srgbClr val="000000">
                    <a:alpha val="43137"/>
                  </a:srgbClr>
                </a:outerShdw>
              </a:effectLst>
            </a:endParaRPr>
          </a:p>
        </p:txBody>
      </p:sp>
      <p:sp>
        <p:nvSpPr>
          <p:cNvPr id="6" name="Date Placeholder 5"/>
          <p:cNvSpPr>
            <a:spLocks noGrp="1"/>
          </p:cNvSpPr>
          <p:nvPr>
            <p:ph type="dt" sz="half" idx="10"/>
          </p:nvPr>
        </p:nvSpPr>
        <p:spPr/>
        <p:txBody>
          <a:bodyPr/>
          <a:lstStyle/>
          <a:p>
            <a:pPr>
              <a:defRPr/>
            </a:pPr>
            <a:r>
              <a:rPr lang="en-US" smtClean="0"/>
              <a:t>Fall 2010</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farm1.static.flickr.com/11/13734585_4f8ba06f95_o.jpg"/>
          <p:cNvPicPr>
            <a:picLocks noChangeAspect="1" noChangeArrowheads="1"/>
          </p:cNvPicPr>
          <p:nvPr/>
        </p:nvPicPr>
        <p:blipFill>
          <a:blip r:embed="rId3" cstate="print"/>
          <a:srcRect/>
          <a:stretch>
            <a:fillRect/>
          </a:stretch>
        </p:blipFill>
        <p:spPr bwMode="auto">
          <a:xfrm>
            <a:off x="4957116" y="1581665"/>
            <a:ext cx="3629330" cy="4748374"/>
          </a:xfrm>
          <a:prstGeom prst="rect">
            <a:avLst/>
          </a:prstGeom>
          <a:noFill/>
        </p:spPr>
      </p:pic>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7920681" y="393700"/>
            <a:ext cx="1223319" cy="769441"/>
          </a:xfrm>
          <a:prstGeom prst="rect">
            <a:avLst/>
          </a:prstGeom>
        </p:spPr>
        <p:txBody>
          <a:bodyPr wrap="square">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a:t>
            </a:r>
            <a:r>
              <a:rPr lang="en-US" sz="3200" dirty="0" smtClean="0">
                <a:solidFill>
                  <a:srgbClr val="FFC000"/>
                </a:solidFill>
                <a:effectLst>
                  <a:outerShdw blurRad="38100" dist="38100" dir="2700000" algn="tl">
                    <a:srgbClr val="000000">
                      <a:alpha val="43137"/>
                    </a:srgbClr>
                  </a:outerShdw>
                </a:effectLst>
                <a:latin typeface="+mj-lt"/>
                <a:ea typeface="+mj-ea"/>
                <a:cs typeface="+mj-cs"/>
              </a:rPr>
              <a:t>11</a:t>
            </a:r>
            <a:endParaRPr lang="en-US" sz="3200" dirty="0">
              <a:solidFill>
                <a:srgbClr val="FFC000"/>
              </a:solidFill>
              <a:effectLst>
                <a:outerShdw blurRad="38100" dist="38100" dir="2700000" algn="tl">
                  <a:srgbClr val="000000">
                    <a:alpha val="43137"/>
                  </a:srgbClr>
                </a:outerShdw>
              </a:effectLst>
              <a:latin typeface="+mj-lt"/>
              <a:ea typeface="+mj-ea"/>
              <a:cs typeface="+mj-cs"/>
            </a:endParaRPr>
          </a:p>
        </p:txBody>
      </p:sp>
      <p:sp>
        <p:nvSpPr>
          <p:cNvPr id="9" name="Content Placeholder 4"/>
          <p:cNvSpPr txBox="1">
            <a:spLocks/>
          </p:cNvSpPr>
          <p:nvPr/>
        </p:nvSpPr>
        <p:spPr>
          <a:xfrm>
            <a:off x="333633" y="2196070"/>
            <a:ext cx="3929448" cy="3413898"/>
          </a:xfrm>
          <a:prstGeom prst="rect">
            <a:avLst/>
          </a:prstGeom>
        </p:spPr>
        <p:txBody>
          <a:bodyPr/>
          <a:lstStyle/>
          <a:p>
            <a:pPr algn="r" eaLnBrk="0" hangingPunct="0">
              <a:spcBef>
                <a:spcPct val="20000"/>
              </a:spcBef>
              <a:buClr>
                <a:schemeClr val="tx2"/>
              </a:buClr>
              <a:defRPr/>
            </a:pPr>
            <a:r>
              <a:rPr lang="en-US" sz="2800" kern="0" dirty="0" smtClean="0">
                <a:solidFill>
                  <a:srgbClr val="FFCC00"/>
                </a:solidFill>
                <a:effectLst>
                  <a:outerShdw blurRad="38100" dist="38100" dir="2700000" algn="tl">
                    <a:srgbClr val="000000">
                      <a:alpha val="43137"/>
                    </a:srgbClr>
                  </a:outerShdw>
                </a:effectLst>
              </a:rPr>
              <a:t>6</a:t>
            </a:r>
            <a:r>
              <a:rPr lang="en-US" sz="2800" kern="0" baseline="30000" dirty="0" smtClean="0">
                <a:solidFill>
                  <a:srgbClr val="FFCC00"/>
                </a:solidFill>
                <a:effectLst>
                  <a:outerShdw blurRad="38100" dist="38100" dir="2700000" algn="tl">
                    <a:srgbClr val="000000">
                      <a:alpha val="43137"/>
                    </a:srgbClr>
                  </a:outerShdw>
                </a:effectLst>
              </a:rPr>
              <a:t>th</a:t>
            </a:r>
            <a:r>
              <a:rPr lang="en-US" sz="2800" kern="0" dirty="0" smtClean="0">
                <a:solidFill>
                  <a:srgbClr val="FFCC00"/>
                </a:solidFill>
                <a:effectLst>
                  <a:outerShdw blurRad="38100" dist="38100" dir="2700000" algn="tl">
                    <a:srgbClr val="000000">
                      <a:alpha val="43137"/>
                    </a:srgbClr>
                  </a:outerShdw>
                </a:effectLst>
              </a:rPr>
              <a:t> Diagram becomes increasing realistic;</a:t>
            </a:r>
          </a:p>
          <a:p>
            <a:pPr algn="r" eaLnBrk="0" hangingPunct="0">
              <a:spcBef>
                <a:spcPct val="20000"/>
              </a:spcBef>
              <a:buClr>
                <a:schemeClr val="tx2"/>
              </a:buClr>
              <a:defRPr/>
            </a:pPr>
            <a:r>
              <a:rPr lang="en-US" sz="2800" kern="0" dirty="0" smtClean="0">
                <a:solidFill>
                  <a:srgbClr val="FFCC00"/>
                </a:solidFill>
                <a:effectLst>
                  <a:outerShdw blurRad="38100" dist="38100" dir="2700000" algn="tl">
                    <a:srgbClr val="000000">
                      <a:alpha val="43137"/>
                    </a:srgbClr>
                  </a:outerShdw>
                </a:effectLst>
              </a:rPr>
              <a:t>Many calculations to </a:t>
            </a:r>
            <a:r>
              <a:rPr lang="en-US" sz="2800" kern="0" dirty="0" err="1" smtClean="0">
                <a:solidFill>
                  <a:srgbClr val="FFCC00"/>
                </a:solidFill>
                <a:effectLst>
                  <a:outerShdw blurRad="38100" dist="38100" dir="2700000" algn="tl">
                    <a:srgbClr val="000000">
                      <a:alpha val="43137"/>
                    </a:srgbClr>
                  </a:outerShdw>
                </a:effectLst>
              </a:rPr>
              <a:t>establich</a:t>
            </a:r>
            <a:r>
              <a:rPr lang="en-US" sz="2800" kern="0" dirty="0" smtClean="0">
                <a:solidFill>
                  <a:srgbClr val="FFCC00"/>
                </a:solidFill>
                <a:effectLst>
                  <a:outerShdw blurRad="38100" dist="38100" dir="2700000" algn="tl">
                    <a:srgbClr val="000000">
                      <a:alpha val="43137"/>
                    </a:srgbClr>
                  </a:outerShdw>
                </a:effectLst>
              </a:rPr>
              <a:t> feasibility, satisfaction of constraints, determine what specs to relax   </a:t>
            </a:r>
            <a:endParaRPr lang="en-US" sz="2800" kern="0" dirty="0">
              <a:solidFill>
                <a:srgbClr val="FFCC00"/>
              </a:solidFill>
              <a:effectLst>
                <a:outerShdw blurRad="38100" dist="38100" dir="2700000" algn="tl">
                  <a:srgbClr val="000000">
                    <a:alpha val="43137"/>
                  </a:srgbClr>
                </a:outerShdw>
              </a:effectLst>
            </a:endParaRPr>
          </a:p>
        </p:txBody>
      </p:sp>
      <p:sp>
        <p:nvSpPr>
          <p:cNvPr id="7" name="Date Placeholder 6"/>
          <p:cNvSpPr>
            <a:spLocks noGrp="1"/>
          </p:cNvSpPr>
          <p:nvPr>
            <p:ph type="dt" sz="half" idx="10"/>
          </p:nvPr>
        </p:nvSpPr>
        <p:spPr/>
        <p:txBody>
          <a:bodyPr/>
          <a:lstStyle/>
          <a:p>
            <a:pPr>
              <a:defRPr/>
            </a:pPr>
            <a:r>
              <a:rPr lang="en-US" smtClean="0"/>
              <a:t>Fall 2010</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Date Placeholder 2"/>
          <p:cNvSpPr>
            <a:spLocks noGrp="1"/>
          </p:cNvSpPr>
          <p:nvPr>
            <p:ph type="dt" sz="half" idx="10"/>
          </p:nvPr>
        </p:nvSpPr>
        <p:spPr/>
        <p:txBody>
          <a:bodyPr/>
          <a:lstStyle/>
          <a:p>
            <a:pPr>
              <a:defRPr/>
            </a:pPr>
            <a:r>
              <a:rPr lang="en-US" smtClean="0"/>
              <a:t>Fall 2010</a:t>
            </a:r>
            <a:endParaRPr lang="en-US"/>
          </a:p>
        </p:txBody>
      </p:sp>
      <p:sp>
        <p:nvSpPr>
          <p:cNvPr id="12" name="Rectangle 11"/>
          <p:cNvSpPr/>
          <p:nvPr/>
        </p:nvSpPr>
        <p:spPr>
          <a:xfrm>
            <a:off x="806244" y="570272"/>
            <a:ext cx="7266039" cy="5509200"/>
          </a:xfrm>
          <a:prstGeom prst="rect">
            <a:avLst/>
          </a:prstGeom>
        </p:spPr>
        <p:txBody>
          <a:bodyPr wrap="square">
            <a:spAutoFit/>
          </a:bodyPr>
          <a:lstStyle/>
          <a:p>
            <a:endParaRPr lang="en-US" sz="3200" b="1" dirty="0" smtClean="0">
              <a:solidFill>
                <a:schemeClr val="tx2">
                  <a:lumMod val="60000"/>
                  <a:lumOff val="40000"/>
                </a:schemeClr>
              </a:solidFill>
              <a:effectLst>
                <a:outerShdw blurRad="38100" dist="38100" dir="2700000" algn="tl">
                  <a:srgbClr val="000000">
                    <a:alpha val="43137"/>
                  </a:srgbClr>
                </a:outerShdw>
              </a:effectLst>
            </a:endParaRPr>
          </a:p>
          <a:p>
            <a:endParaRPr lang="it-IT" sz="3200" b="1" dirty="0" smtClean="0">
              <a:solidFill>
                <a:schemeClr val="tx2">
                  <a:lumMod val="60000"/>
                  <a:lumOff val="40000"/>
                </a:schemeClr>
              </a:solidFill>
              <a:effectLst>
                <a:outerShdw blurRad="38100" dist="38100" dir="2700000" algn="tl">
                  <a:srgbClr val="000000">
                    <a:alpha val="43137"/>
                  </a:srgbClr>
                </a:outerShdw>
              </a:effectLst>
            </a:endParaRPr>
          </a:p>
          <a:p>
            <a:r>
              <a:rPr lang="en-US" sz="3200" b="1" dirty="0" smtClean="0">
                <a:solidFill>
                  <a:schemeClr val="tx2">
                    <a:lumMod val="60000"/>
                    <a:lumOff val="40000"/>
                  </a:schemeClr>
                </a:solidFill>
                <a:effectLst>
                  <a:outerShdw blurRad="38100" dist="38100" dir="2700000" algn="tl">
                    <a:srgbClr val="000000">
                      <a:alpha val="43137"/>
                    </a:srgbClr>
                  </a:outerShdw>
                </a:effectLst>
              </a:rPr>
              <a:t>General Task: </a:t>
            </a:r>
          </a:p>
          <a:p>
            <a:r>
              <a:rPr lang="en-US" sz="3200" dirty="0" smtClean="0">
                <a:solidFill>
                  <a:schemeClr val="tx2">
                    <a:lumMod val="60000"/>
                    <a:lumOff val="40000"/>
                  </a:schemeClr>
                </a:solidFill>
                <a:effectLst>
                  <a:outerShdw blurRad="38100" dist="38100" dir="2700000" algn="tl">
                    <a:srgbClr val="000000">
                      <a:alpha val="43137"/>
                    </a:srgbClr>
                  </a:outerShdw>
                </a:effectLst>
              </a:rPr>
              <a:t>In teams of two, create a sequence of progressively refined bubble diagrams with text description explaining what is being illustrated. Final diagram should reveal the final </a:t>
            </a:r>
            <a:r>
              <a:rPr lang="en-US" sz="3200" dirty="0" err="1" smtClean="0">
                <a:solidFill>
                  <a:schemeClr val="tx2">
                    <a:lumMod val="60000"/>
                    <a:lumOff val="40000"/>
                  </a:schemeClr>
                </a:solidFill>
                <a:effectLst>
                  <a:outerShdw blurRad="38100" dist="38100" dir="2700000" algn="tl">
                    <a:srgbClr val="000000">
                      <a:alpha val="43137"/>
                    </a:srgbClr>
                  </a:outerShdw>
                </a:effectLst>
              </a:rPr>
              <a:t>floorplan</a:t>
            </a:r>
            <a:r>
              <a:rPr lang="en-US" sz="3200" dirty="0" smtClean="0">
                <a:solidFill>
                  <a:schemeClr val="tx2">
                    <a:lumMod val="60000"/>
                    <a:lumOff val="40000"/>
                  </a:schemeClr>
                </a:solidFill>
                <a:effectLst>
                  <a:outerShdw blurRad="38100" dist="38100" dir="2700000" algn="tl">
                    <a:srgbClr val="000000">
                      <a:alpha val="43137"/>
                    </a:srgbClr>
                  </a:outerShdw>
                </a:effectLst>
              </a:rPr>
              <a:t> as it actually exists. Although accurate scaling is not necessary, a representative scale should be applied to the final floor plan.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Date Placeholder 2"/>
          <p:cNvSpPr>
            <a:spLocks noGrp="1"/>
          </p:cNvSpPr>
          <p:nvPr>
            <p:ph type="dt" sz="half" idx="10"/>
          </p:nvPr>
        </p:nvSpPr>
        <p:spPr/>
        <p:txBody>
          <a:bodyPr/>
          <a:lstStyle/>
          <a:p>
            <a:pPr>
              <a:defRPr/>
            </a:pPr>
            <a:r>
              <a:rPr lang="en-US" smtClean="0"/>
              <a:t>Fall 2010</a:t>
            </a:r>
            <a:endParaRPr lang="en-US"/>
          </a:p>
        </p:txBody>
      </p:sp>
      <p:sp>
        <p:nvSpPr>
          <p:cNvPr id="12" name="Rectangle 11"/>
          <p:cNvSpPr/>
          <p:nvPr/>
        </p:nvSpPr>
        <p:spPr>
          <a:xfrm>
            <a:off x="707922" y="1653866"/>
            <a:ext cx="7266039" cy="3539430"/>
          </a:xfrm>
          <a:prstGeom prst="rect">
            <a:avLst/>
          </a:prstGeom>
        </p:spPr>
        <p:txBody>
          <a:bodyPr wrap="square">
            <a:spAutoFit/>
          </a:bodyPr>
          <a:lstStyle/>
          <a:p>
            <a:endParaRPr lang="it-IT" sz="3200" b="1" dirty="0" smtClean="0">
              <a:solidFill>
                <a:schemeClr val="tx2">
                  <a:lumMod val="60000"/>
                  <a:lumOff val="40000"/>
                </a:schemeClr>
              </a:solidFill>
              <a:effectLst>
                <a:outerShdw blurRad="38100" dist="38100" dir="2700000" algn="tl">
                  <a:srgbClr val="000000">
                    <a:alpha val="43137"/>
                  </a:srgbClr>
                </a:outerShdw>
              </a:effectLst>
            </a:endParaRPr>
          </a:p>
          <a:p>
            <a:r>
              <a:rPr lang="en-US" sz="3200" b="1" dirty="0" smtClean="0">
                <a:solidFill>
                  <a:schemeClr val="tx2">
                    <a:lumMod val="60000"/>
                    <a:lumOff val="40000"/>
                  </a:schemeClr>
                </a:solidFill>
                <a:effectLst>
                  <a:outerShdw blurRad="38100" dist="38100" dir="2700000" algn="tl">
                    <a:srgbClr val="000000">
                      <a:alpha val="43137"/>
                    </a:srgbClr>
                  </a:outerShdw>
                </a:effectLst>
              </a:rPr>
              <a:t>Requirements: </a:t>
            </a:r>
          </a:p>
          <a:p>
            <a:r>
              <a:rPr lang="en-US" sz="3200" dirty="0" smtClean="0">
                <a:solidFill>
                  <a:schemeClr val="tx2">
                    <a:lumMod val="60000"/>
                    <a:lumOff val="40000"/>
                  </a:schemeClr>
                </a:solidFill>
                <a:effectLst>
                  <a:outerShdw blurRad="38100" dist="38100" dir="2700000" algn="tl">
                    <a:srgbClr val="000000">
                      <a:alpha val="43137"/>
                    </a:srgbClr>
                  </a:outerShdw>
                </a:effectLst>
              </a:rPr>
              <a:t>Interview someone intimately familiar with and a representative for a space that hosts significant activity and traffic for several individuals who use the space.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Date Placeholder 2"/>
          <p:cNvSpPr>
            <a:spLocks noGrp="1"/>
          </p:cNvSpPr>
          <p:nvPr>
            <p:ph type="dt" sz="half" idx="10"/>
          </p:nvPr>
        </p:nvSpPr>
        <p:spPr/>
        <p:txBody>
          <a:bodyPr/>
          <a:lstStyle/>
          <a:p>
            <a:pPr>
              <a:defRPr/>
            </a:pPr>
            <a:r>
              <a:rPr lang="en-US" smtClean="0"/>
              <a:t>Fall 2010</a:t>
            </a:r>
            <a:endParaRPr lang="en-US"/>
          </a:p>
        </p:txBody>
      </p:sp>
      <p:sp>
        <p:nvSpPr>
          <p:cNvPr id="12" name="Rectangle 11"/>
          <p:cNvSpPr/>
          <p:nvPr/>
        </p:nvSpPr>
        <p:spPr>
          <a:xfrm>
            <a:off x="757085" y="1394003"/>
            <a:ext cx="7266039" cy="3539430"/>
          </a:xfrm>
          <a:prstGeom prst="rect">
            <a:avLst/>
          </a:prstGeom>
        </p:spPr>
        <p:txBody>
          <a:bodyPr wrap="square">
            <a:spAutoFit/>
          </a:bodyPr>
          <a:lstStyle/>
          <a:p>
            <a:endParaRPr lang="it-IT" sz="3200" b="1" dirty="0" smtClean="0">
              <a:solidFill>
                <a:schemeClr val="tx2">
                  <a:lumMod val="60000"/>
                  <a:lumOff val="40000"/>
                </a:schemeClr>
              </a:solidFill>
              <a:effectLst>
                <a:outerShdw blurRad="38100" dist="38100" dir="2700000" algn="tl">
                  <a:srgbClr val="000000">
                    <a:alpha val="43137"/>
                  </a:srgbClr>
                </a:outerShdw>
              </a:effectLst>
            </a:endParaRPr>
          </a:p>
          <a:p>
            <a:r>
              <a:rPr lang="en-US" sz="3200" dirty="0" smtClean="0">
                <a:solidFill>
                  <a:schemeClr val="tx2">
                    <a:lumMod val="60000"/>
                    <a:lumOff val="40000"/>
                  </a:schemeClr>
                </a:solidFill>
                <a:effectLst>
                  <a:outerShdw blurRad="38100" dist="38100" dir="2700000" algn="tl">
                    <a:srgbClr val="000000">
                      <a:alpha val="43137"/>
                    </a:srgbClr>
                  </a:outerShdw>
                </a:effectLst>
              </a:rPr>
              <a:t>Treat this exercise as an inquiry about lifestyle and flow requirements. Then create a sequence of bubble diagrams, perhaps with an </a:t>
            </a:r>
            <a:r>
              <a:rPr lang="en-US" sz="3200" dirty="0" err="1" smtClean="0">
                <a:solidFill>
                  <a:schemeClr val="tx2">
                    <a:lumMod val="60000"/>
                    <a:lumOff val="40000"/>
                  </a:schemeClr>
                </a:solidFill>
                <a:effectLst>
                  <a:outerShdw blurRad="38100" dist="38100" dir="2700000" algn="tl">
                    <a:srgbClr val="000000">
                      <a:alpha val="43137"/>
                    </a:srgbClr>
                  </a:outerShdw>
                </a:effectLst>
              </a:rPr>
              <a:t>interveening</a:t>
            </a:r>
            <a:r>
              <a:rPr lang="en-US" sz="3200" dirty="0" smtClean="0">
                <a:solidFill>
                  <a:schemeClr val="tx2">
                    <a:lumMod val="60000"/>
                    <a:lumOff val="40000"/>
                  </a:schemeClr>
                </a:solidFill>
                <a:effectLst>
                  <a:outerShdw blurRad="38100" dist="38100" dir="2700000" algn="tl">
                    <a:srgbClr val="000000">
                      <a:alpha val="43137"/>
                    </a:srgbClr>
                  </a:outerShdw>
                </a:effectLst>
              </a:rPr>
              <a:t> interview to enhance your grasp of how the space is used.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p:txBody>
          <a:bodyPr/>
          <a:lstStyle/>
          <a:p>
            <a:pPr>
              <a:defRPr/>
            </a:pPr>
            <a:r>
              <a:rPr lang="en-US" dirty="0" smtClean="0"/>
              <a:t>Fall 2010</a:t>
            </a:r>
            <a:endParaRPr lang="en-US" dirty="0"/>
          </a:p>
        </p:txBody>
      </p:sp>
      <p:sp>
        <p:nvSpPr>
          <p:cNvPr id="5123" name="Rectangle 4"/>
          <p:cNvSpPr>
            <a:spLocks noGrp="1" noChangeArrowheads="1"/>
          </p:cNvSpPr>
          <p:nvPr>
            <p:ph type="title"/>
          </p:nvPr>
        </p:nvSpPr>
        <p:spPr>
          <a:xfrm>
            <a:off x="234950" y="209550"/>
            <a:ext cx="8027988" cy="1143000"/>
          </a:xfrm>
        </p:spPr>
        <p:txBody>
          <a:bodyPr/>
          <a:lstStyle/>
          <a:p>
            <a:pPr eaLnBrk="1" hangingPunct="1">
              <a:defRPr/>
            </a:pPr>
            <a:r>
              <a:rPr lang="en-US" dirty="0" smtClean="0"/>
              <a:t>What is the HCI Issue?</a:t>
            </a:r>
          </a:p>
        </p:txBody>
      </p:sp>
      <p:sp>
        <p:nvSpPr>
          <p:cNvPr id="5124" name="Rectangle 5"/>
          <p:cNvSpPr>
            <a:spLocks noGrp="1" noChangeArrowheads="1"/>
          </p:cNvSpPr>
          <p:nvPr>
            <p:ph type="body" idx="1"/>
          </p:nvPr>
        </p:nvSpPr>
        <p:spPr/>
        <p:txBody>
          <a:bodyPr/>
          <a:lstStyle/>
          <a:p>
            <a:pPr eaLnBrk="1" hangingPunct="1">
              <a:defRPr/>
            </a:pPr>
            <a:r>
              <a:rPr lang="en-US" dirty="0" smtClean="0"/>
              <a:t>Is the interface the concern?</a:t>
            </a:r>
          </a:p>
          <a:p>
            <a:pPr eaLnBrk="1" hangingPunct="1">
              <a:defRPr/>
            </a:pPr>
            <a:r>
              <a:rPr lang="en-US" dirty="0" smtClean="0"/>
              <a:t>Is the issue a matter of accomplishing work, some set of tasks?</a:t>
            </a:r>
          </a:p>
          <a:p>
            <a:pPr eaLnBrk="1" hangingPunct="1">
              <a:defRPr/>
            </a:pPr>
            <a:r>
              <a:rPr lang="en-US" dirty="0" smtClean="0"/>
              <a:t>Are we focusing on wrong thing?</a:t>
            </a:r>
          </a:p>
          <a:p>
            <a:pPr eaLnBrk="1" hangingPunct="1">
              <a:defRPr/>
            </a:pPr>
            <a:r>
              <a:rPr lang="en-US" dirty="0" smtClean="0"/>
              <a:t>Do we often discuss telephone interfaces?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Date Placeholder 2"/>
          <p:cNvSpPr>
            <a:spLocks noGrp="1"/>
          </p:cNvSpPr>
          <p:nvPr>
            <p:ph type="dt" sz="half" idx="10"/>
          </p:nvPr>
        </p:nvSpPr>
        <p:spPr/>
        <p:txBody>
          <a:bodyPr/>
          <a:lstStyle/>
          <a:p>
            <a:pPr>
              <a:defRPr/>
            </a:pPr>
            <a:r>
              <a:rPr lang="en-US" smtClean="0"/>
              <a:t>Fall 2010</a:t>
            </a:r>
            <a:endParaRPr lang="en-US"/>
          </a:p>
        </p:txBody>
      </p:sp>
      <p:sp>
        <p:nvSpPr>
          <p:cNvPr id="12" name="Rectangle 11"/>
          <p:cNvSpPr/>
          <p:nvPr/>
        </p:nvSpPr>
        <p:spPr>
          <a:xfrm>
            <a:off x="757084" y="1307690"/>
            <a:ext cx="7266039" cy="4524315"/>
          </a:xfrm>
          <a:prstGeom prst="rect">
            <a:avLst/>
          </a:prstGeom>
        </p:spPr>
        <p:txBody>
          <a:bodyPr wrap="square">
            <a:spAutoFit/>
          </a:bodyPr>
          <a:lstStyle/>
          <a:p>
            <a:r>
              <a:rPr lang="en-US" sz="3200" dirty="0" smtClean="0">
                <a:solidFill>
                  <a:schemeClr val="tx2">
                    <a:lumMod val="60000"/>
                    <a:lumOff val="40000"/>
                  </a:schemeClr>
                </a:solidFill>
                <a:effectLst>
                  <a:outerShdw blurRad="38100" dist="38100" dir="2700000" algn="tl">
                    <a:srgbClr val="000000">
                      <a:alpha val="43137"/>
                    </a:srgbClr>
                  </a:outerShdw>
                </a:effectLst>
              </a:rPr>
              <a:t>Finally, compare your sense of optimal layout specification with what is actually in existence and use. Compare your analysis versus the existing instance. Which comes closer to serving the true needs, your analysis or the existing space. Incorporate any constraints that inhibited the original design.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p:txBody>
          <a:bodyPr/>
          <a:lstStyle/>
          <a:p>
            <a:pPr>
              <a:defRPr/>
            </a:pPr>
            <a:r>
              <a:rPr lang="en-US" smtClean="0"/>
              <a:t>Fall 2010</a:t>
            </a:r>
            <a:endParaRPr lang="en-US"/>
          </a:p>
        </p:txBody>
      </p:sp>
      <p:sp>
        <p:nvSpPr>
          <p:cNvPr id="7171" name="Rectangle 2"/>
          <p:cNvSpPr>
            <a:spLocks noGrp="1" noChangeArrowheads="1"/>
          </p:cNvSpPr>
          <p:nvPr>
            <p:ph type="body" idx="1"/>
          </p:nvPr>
        </p:nvSpPr>
        <p:spPr/>
        <p:txBody>
          <a:bodyPr/>
          <a:lstStyle/>
          <a:p>
            <a:pPr eaLnBrk="1" hangingPunct="1">
              <a:defRPr/>
            </a:pPr>
            <a:r>
              <a:rPr lang="en-US" dirty="0" smtClean="0"/>
              <a:t>Effective to use</a:t>
            </a:r>
          </a:p>
          <a:p>
            <a:pPr eaLnBrk="1" hangingPunct="1">
              <a:defRPr/>
            </a:pPr>
            <a:r>
              <a:rPr lang="en-US" dirty="0" smtClean="0"/>
              <a:t>Interesting, pleasing, attractive, inviting</a:t>
            </a:r>
          </a:p>
          <a:p>
            <a:pPr eaLnBrk="1" hangingPunct="1">
              <a:defRPr/>
            </a:pPr>
            <a:r>
              <a:rPr lang="en-US" dirty="0" smtClean="0"/>
              <a:t>Intuitive </a:t>
            </a:r>
            <a:r>
              <a:rPr lang="en-US" i="1" dirty="0" smtClean="0"/>
              <a:t>à la </a:t>
            </a:r>
            <a:r>
              <a:rPr lang="en-US" dirty="0" smtClean="0"/>
              <a:t>Alan Kay’s children</a:t>
            </a:r>
          </a:p>
          <a:p>
            <a:pPr eaLnBrk="1" hangingPunct="1">
              <a:defRPr/>
            </a:pPr>
            <a:r>
              <a:rPr lang="en-US" dirty="0" smtClean="0"/>
              <a:t>Organized, hierarchically structured, clean</a:t>
            </a:r>
          </a:p>
        </p:txBody>
      </p:sp>
      <p:graphicFrame>
        <p:nvGraphicFramePr>
          <p:cNvPr id="166915" name="Group 3"/>
          <p:cNvGraphicFramePr>
            <a:graphicFrameLocks noGrp="1"/>
          </p:cNvGraphicFramePr>
          <p:nvPr/>
        </p:nvGraphicFramePr>
        <p:xfrm>
          <a:off x="269875" y="11113"/>
          <a:ext cx="8789988" cy="1310640"/>
        </p:xfrm>
        <a:graphic>
          <a:graphicData uri="http://schemas.openxmlformats.org/drawingml/2006/table">
            <a:tbl>
              <a:tblPr/>
              <a:tblGrid>
                <a:gridCol w="387350"/>
                <a:gridCol w="7091363"/>
                <a:gridCol w="1311275"/>
              </a:tblGrid>
              <a:tr h="457200">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What good interface principles</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chemeClr val="tx2"/>
                          </a:solidFill>
                          <a:effectLst/>
                          <a:latin typeface="Arial" charset="0"/>
                        </a:rPr>
                        <a:t>- 1</a:t>
                      </a:r>
                    </a:p>
                  </a:txBody>
                  <a:tcPr marT="0" marB="182880" anchor="ctr" horzOverflow="overflow">
                    <a:lnL>
                      <a:noFill/>
                    </a:lnL>
                    <a:lnR cap="flat">
                      <a:noFill/>
                    </a:lnR>
                    <a:lnT cap="flat">
                      <a:noFill/>
                    </a:lnT>
                    <a:lnB cap="flat">
                      <a:noFill/>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do we already know</a:t>
                      </a:r>
                      <a:r>
                        <a:rPr kumimoji="0" lang="en-US" sz="1400" b="0" i="0" u="none" strike="noStrike" cap="none" normalizeH="0" baseline="0" dirty="0" smtClean="0">
                          <a:ln>
                            <a:noFill/>
                          </a:ln>
                          <a:solidFill>
                            <a:schemeClr val="tx2"/>
                          </a:solidFill>
                          <a:effectLst/>
                          <a:latin typeface="Arial" charset="0"/>
                        </a:rPr>
                        <a:t> </a:t>
                      </a:r>
                      <a:r>
                        <a:rPr kumimoji="0" lang="en-US" sz="4000" b="0" i="0" u="none" strike="noStrike" cap="none" normalizeH="0" baseline="0" dirty="0" smtClean="0">
                          <a:ln>
                            <a:noFill/>
                          </a:ln>
                          <a:solidFill>
                            <a:schemeClr val="tx2"/>
                          </a:solidFill>
                          <a:effectLst/>
                          <a:latin typeface="Arial" charset="0"/>
                        </a:rPr>
                        <a:t>?</a:t>
                      </a: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p:txBody>
          <a:bodyPr/>
          <a:lstStyle/>
          <a:p>
            <a:pPr>
              <a:defRPr/>
            </a:pPr>
            <a:r>
              <a:rPr lang="en-US" smtClean="0"/>
              <a:t>Fall 2010</a:t>
            </a:r>
            <a:endParaRPr lang="en-US"/>
          </a:p>
        </p:txBody>
      </p:sp>
      <p:sp>
        <p:nvSpPr>
          <p:cNvPr id="8195" name="Rectangle 2"/>
          <p:cNvSpPr>
            <a:spLocks noGrp="1" noChangeArrowheads="1"/>
          </p:cNvSpPr>
          <p:nvPr>
            <p:ph type="body" idx="1"/>
          </p:nvPr>
        </p:nvSpPr>
        <p:spPr/>
        <p:txBody>
          <a:bodyPr/>
          <a:lstStyle/>
          <a:p>
            <a:pPr eaLnBrk="1" hangingPunct="1">
              <a:defRPr/>
            </a:pPr>
            <a:r>
              <a:rPr lang="en-US" dirty="0" smtClean="0"/>
              <a:t>Help functions, Search, etc</a:t>
            </a:r>
          </a:p>
          <a:p>
            <a:pPr eaLnBrk="1" hangingPunct="1">
              <a:defRPr/>
            </a:pPr>
            <a:r>
              <a:rPr lang="en-US" dirty="0" smtClean="0"/>
              <a:t>Consistent form (</a:t>
            </a:r>
            <a:r>
              <a:rPr lang="en-US" i="1" dirty="0" smtClean="0"/>
              <a:t>aka</a:t>
            </a:r>
            <a:r>
              <a:rPr lang="en-US" dirty="0" smtClean="0"/>
              <a:t> “design integrity”)</a:t>
            </a:r>
          </a:p>
          <a:p>
            <a:pPr eaLnBrk="1" hangingPunct="1">
              <a:defRPr/>
            </a:pPr>
            <a:r>
              <a:rPr lang="en-US" dirty="0" smtClean="0"/>
              <a:t>Automatic assistance</a:t>
            </a:r>
          </a:p>
          <a:p>
            <a:pPr lvl="1" eaLnBrk="1" hangingPunct="1">
              <a:defRPr/>
            </a:pPr>
            <a:r>
              <a:rPr lang="en-US" dirty="0" smtClean="0"/>
              <a:t>Completions</a:t>
            </a:r>
          </a:p>
          <a:p>
            <a:pPr lvl="1" eaLnBrk="1" hangingPunct="1">
              <a:defRPr/>
            </a:pPr>
            <a:r>
              <a:rPr lang="en-US" dirty="0" smtClean="0"/>
              <a:t>Spelling</a:t>
            </a:r>
          </a:p>
          <a:p>
            <a:pPr lvl="1" eaLnBrk="1" hangingPunct="1">
              <a:defRPr/>
            </a:pPr>
            <a:endParaRPr lang="en-US" dirty="0" smtClean="0"/>
          </a:p>
        </p:txBody>
      </p:sp>
      <p:graphicFrame>
        <p:nvGraphicFramePr>
          <p:cNvPr id="167940" name="Group 4"/>
          <p:cNvGraphicFramePr>
            <a:graphicFrameLocks noGrp="1"/>
          </p:cNvGraphicFramePr>
          <p:nvPr/>
        </p:nvGraphicFramePr>
        <p:xfrm>
          <a:off x="269875" y="11113"/>
          <a:ext cx="8789988" cy="1310640"/>
        </p:xfrm>
        <a:graphic>
          <a:graphicData uri="http://schemas.openxmlformats.org/drawingml/2006/table">
            <a:tbl>
              <a:tblPr/>
              <a:tblGrid>
                <a:gridCol w="387350"/>
                <a:gridCol w="7091363"/>
                <a:gridCol w="1311275"/>
              </a:tblGrid>
              <a:tr h="457200">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What good interface principles</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chemeClr val="tx2"/>
                          </a:solidFill>
                          <a:effectLst/>
                          <a:latin typeface="Arial" charset="0"/>
                        </a:rPr>
                        <a:t>- 2</a:t>
                      </a:r>
                    </a:p>
                  </a:txBody>
                  <a:tcPr marT="0" marB="182880" anchor="ctr" horzOverflow="overflow">
                    <a:lnL>
                      <a:noFill/>
                    </a:lnL>
                    <a:lnR cap="flat">
                      <a:noFill/>
                    </a:lnR>
                    <a:lnT cap="flat">
                      <a:noFill/>
                    </a:lnT>
                    <a:lnB cap="flat">
                      <a:noFill/>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do we already know?</a:t>
                      </a: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p:txBody>
          <a:bodyPr/>
          <a:lstStyle/>
          <a:p>
            <a:pPr>
              <a:defRPr/>
            </a:pPr>
            <a:r>
              <a:rPr lang="en-US" smtClean="0"/>
              <a:t>Fall 2010</a:t>
            </a:r>
            <a:endParaRPr lang="en-US"/>
          </a:p>
        </p:txBody>
      </p:sp>
      <p:sp>
        <p:nvSpPr>
          <p:cNvPr id="9219" name="Rectangle 18"/>
          <p:cNvSpPr>
            <a:spLocks noGrp="1" noChangeArrowheads="1"/>
          </p:cNvSpPr>
          <p:nvPr>
            <p:ph type="body" idx="1"/>
          </p:nvPr>
        </p:nvSpPr>
        <p:spPr/>
        <p:txBody>
          <a:bodyPr/>
          <a:lstStyle/>
          <a:p>
            <a:pPr eaLnBrk="1" hangingPunct="1">
              <a:defRPr/>
            </a:pPr>
            <a:r>
              <a:rPr lang="en-US" dirty="0" smtClean="0"/>
              <a:t>Lead the user</a:t>
            </a:r>
          </a:p>
          <a:p>
            <a:pPr lvl="1" eaLnBrk="1" hangingPunct="1">
              <a:defRPr/>
            </a:pPr>
            <a:r>
              <a:rPr lang="en-US" dirty="0" smtClean="0"/>
              <a:t>Prompts</a:t>
            </a:r>
          </a:p>
          <a:p>
            <a:pPr lvl="1" eaLnBrk="1" hangingPunct="1">
              <a:defRPr/>
            </a:pPr>
            <a:r>
              <a:rPr lang="en-US" dirty="0" smtClean="0"/>
              <a:t>Indicate </a:t>
            </a:r>
            <a:r>
              <a:rPr lang="en-US" b="1" dirty="0" smtClean="0"/>
              <a:t>nature</a:t>
            </a:r>
            <a:r>
              <a:rPr lang="en-US" dirty="0" smtClean="0"/>
              <a:t> of any problem</a:t>
            </a:r>
          </a:p>
          <a:p>
            <a:pPr lvl="2" eaLnBrk="1" hangingPunct="1">
              <a:defRPr/>
            </a:pPr>
            <a:r>
              <a:rPr lang="en-US" dirty="0" smtClean="0"/>
              <a:t>No indication</a:t>
            </a:r>
          </a:p>
          <a:p>
            <a:pPr lvl="2" eaLnBrk="1" hangingPunct="1">
              <a:defRPr/>
            </a:pPr>
            <a:r>
              <a:rPr lang="en-US" dirty="0" smtClean="0"/>
              <a:t>Vague, misleading indication</a:t>
            </a:r>
          </a:p>
          <a:p>
            <a:pPr lvl="2" eaLnBrk="1" hangingPunct="1">
              <a:defRPr/>
            </a:pPr>
            <a:r>
              <a:rPr lang="en-US" dirty="0" smtClean="0"/>
              <a:t>Wrong indication (Latex)</a:t>
            </a:r>
          </a:p>
          <a:p>
            <a:pPr lvl="1" eaLnBrk="1" hangingPunct="1">
              <a:defRPr/>
            </a:pPr>
            <a:r>
              <a:rPr lang="en-US" b="1" dirty="0" smtClean="0"/>
              <a:t>Specific</a:t>
            </a:r>
            <a:r>
              <a:rPr lang="en-US" dirty="0" smtClean="0"/>
              <a:t> communication</a:t>
            </a:r>
          </a:p>
          <a:p>
            <a:pPr eaLnBrk="1" hangingPunct="1">
              <a:defRPr/>
            </a:pPr>
            <a:r>
              <a:rPr lang="en-US" dirty="0" smtClean="0"/>
              <a:t>Navigational aids: </a:t>
            </a:r>
            <a:r>
              <a:rPr lang="en-US" dirty="0" err="1" smtClean="0"/>
              <a:t>navi</a:t>
            </a:r>
            <a:r>
              <a:rPr lang="en-US" dirty="0" smtClean="0"/>
              <a:t> </a:t>
            </a:r>
            <a:r>
              <a:rPr lang="en-US" dirty="0" err="1" smtClean="0"/>
              <a:t>sys’s</a:t>
            </a:r>
            <a:r>
              <a:rPr lang="en-US" dirty="0" smtClean="0"/>
              <a:t> often huge</a:t>
            </a:r>
          </a:p>
          <a:p>
            <a:pPr lvl="1" eaLnBrk="1" hangingPunct="1">
              <a:defRPr/>
            </a:pPr>
            <a:endParaRPr lang="en-US" dirty="0" smtClean="0"/>
          </a:p>
          <a:p>
            <a:pPr lvl="1" eaLnBrk="1" hangingPunct="1">
              <a:defRPr/>
            </a:pPr>
            <a:endParaRPr lang="en-US" dirty="0" smtClean="0"/>
          </a:p>
        </p:txBody>
      </p:sp>
      <p:graphicFrame>
        <p:nvGraphicFramePr>
          <p:cNvPr id="168963" name="Group 3"/>
          <p:cNvGraphicFramePr>
            <a:graphicFrameLocks noGrp="1"/>
          </p:cNvGraphicFramePr>
          <p:nvPr/>
        </p:nvGraphicFramePr>
        <p:xfrm>
          <a:off x="269875" y="11113"/>
          <a:ext cx="8789988" cy="1310640"/>
        </p:xfrm>
        <a:graphic>
          <a:graphicData uri="http://schemas.openxmlformats.org/drawingml/2006/table">
            <a:tbl>
              <a:tblPr/>
              <a:tblGrid>
                <a:gridCol w="387350"/>
                <a:gridCol w="7091363"/>
                <a:gridCol w="1311275"/>
              </a:tblGrid>
              <a:tr h="457200">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What good interface principles</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chemeClr val="tx2"/>
                          </a:solidFill>
                          <a:effectLst/>
                          <a:latin typeface="Arial" charset="0"/>
                        </a:rPr>
                        <a:t>- 3</a:t>
                      </a:r>
                    </a:p>
                  </a:txBody>
                  <a:tcPr marT="0" marB="182880" anchor="ctr" horzOverflow="overflow">
                    <a:lnL>
                      <a:noFill/>
                    </a:lnL>
                    <a:lnR cap="flat">
                      <a:noFill/>
                    </a:lnR>
                    <a:lnT cap="flat">
                      <a:noFill/>
                    </a:lnT>
                    <a:lnB cap="flat">
                      <a:noFill/>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do we already know?</a:t>
                      </a: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p:txBody>
          <a:bodyPr/>
          <a:lstStyle/>
          <a:p>
            <a:pPr>
              <a:defRPr/>
            </a:pPr>
            <a:r>
              <a:rPr lang="en-US" smtClean="0"/>
              <a:t>Fall 2010</a:t>
            </a:r>
            <a:endParaRPr lang="en-US"/>
          </a:p>
        </p:txBody>
      </p:sp>
      <p:sp>
        <p:nvSpPr>
          <p:cNvPr id="10243" name="Rectangle 19"/>
          <p:cNvSpPr>
            <a:spLocks noGrp="1" noChangeArrowheads="1"/>
          </p:cNvSpPr>
          <p:nvPr>
            <p:ph type="body" idx="1"/>
          </p:nvPr>
        </p:nvSpPr>
        <p:spPr/>
        <p:txBody>
          <a:bodyPr/>
          <a:lstStyle/>
          <a:p>
            <a:pPr eaLnBrk="1" hangingPunct="1">
              <a:defRPr/>
            </a:pPr>
            <a:r>
              <a:rPr lang="en-US" dirty="0" smtClean="0"/>
              <a:t>Meaningful error msgs</a:t>
            </a:r>
          </a:p>
          <a:p>
            <a:pPr lvl="1" eaLnBrk="1" hangingPunct="1">
              <a:defRPr/>
            </a:pPr>
            <a:r>
              <a:rPr lang="en-US" dirty="0" smtClean="0"/>
              <a:t>Don’t send you elsewhere</a:t>
            </a:r>
          </a:p>
          <a:p>
            <a:pPr lvl="1" eaLnBrk="1" hangingPunct="1">
              <a:defRPr/>
            </a:pPr>
            <a:r>
              <a:rPr lang="en-US" dirty="0" smtClean="0"/>
              <a:t>Give useful data</a:t>
            </a:r>
          </a:p>
          <a:p>
            <a:pPr lvl="1" eaLnBrk="1" hangingPunct="1">
              <a:defRPr/>
            </a:pPr>
            <a:r>
              <a:rPr lang="en-US" dirty="0" smtClean="0"/>
              <a:t>Area of inadequate traditions</a:t>
            </a:r>
          </a:p>
          <a:p>
            <a:pPr eaLnBrk="1" hangingPunct="1">
              <a:defRPr/>
            </a:pPr>
            <a:r>
              <a:rPr lang="en-US" dirty="0" smtClean="0"/>
              <a:t>Multiple paths to a function</a:t>
            </a:r>
          </a:p>
          <a:p>
            <a:pPr eaLnBrk="1" hangingPunct="1">
              <a:defRPr/>
            </a:pPr>
            <a:r>
              <a:rPr lang="en-US" dirty="0" smtClean="0"/>
              <a:t>Keep it simple</a:t>
            </a:r>
          </a:p>
        </p:txBody>
      </p:sp>
      <p:graphicFrame>
        <p:nvGraphicFramePr>
          <p:cNvPr id="171028" name="Group 20"/>
          <p:cNvGraphicFramePr>
            <a:graphicFrameLocks noGrp="1"/>
          </p:cNvGraphicFramePr>
          <p:nvPr/>
        </p:nvGraphicFramePr>
        <p:xfrm>
          <a:off x="269875" y="14288"/>
          <a:ext cx="8789988" cy="1314450"/>
        </p:xfrm>
        <a:graphic>
          <a:graphicData uri="http://schemas.openxmlformats.org/drawingml/2006/table">
            <a:tbl>
              <a:tblPr/>
              <a:tblGrid>
                <a:gridCol w="387350"/>
                <a:gridCol w="7091363"/>
                <a:gridCol w="1311275"/>
              </a:tblGrid>
              <a:tr h="457200">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What good interface principles</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chemeClr val="tx2"/>
                          </a:solidFill>
                          <a:effectLst/>
                          <a:latin typeface="Arial" charset="0"/>
                        </a:rPr>
                        <a:t>- 4</a:t>
                      </a:r>
                    </a:p>
                  </a:txBody>
                  <a:tcPr marT="0" marB="182880" anchor="ctr" horzOverflow="overflow">
                    <a:lnL>
                      <a:noFill/>
                    </a:lnL>
                    <a:lnR cap="flat">
                      <a:noFill/>
                    </a:lnR>
                    <a:lnT cap="flat">
                      <a:noFill/>
                    </a:lnT>
                    <a:lnB cap="flat">
                      <a:noFill/>
                    </a:lnB>
                    <a:lnTlToBr>
                      <a:noFill/>
                    </a:lnTlToBr>
                    <a:lnBlToTr>
                      <a:noFill/>
                    </a:lnBlToTr>
                    <a:noFill/>
                  </a:tcPr>
                </a:tc>
              </a:tr>
              <a:tr h="70485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do we already know?</a:t>
                      </a: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pic>
        <p:nvPicPr>
          <p:cNvPr id="28681" name="Picture 16" descr="brushed line2"/>
          <p:cNvPicPr>
            <a:picLocks noChangeAspect="1" noChangeArrowheads="1"/>
          </p:cNvPicPr>
          <p:nvPr/>
        </p:nvPicPr>
        <p:blipFill>
          <a:blip r:embed="rId3" cstate="print"/>
          <a:srcRect/>
          <a:stretch>
            <a:fillRect/>
          </a:stretch>
        </p:blipFill>
        <p:spPr bwMode="auto">
          <a:xfrm>
            <a:off x="2557463" y="1182688"/>
            <a:ext cx="5680075" cy="211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p:txBody>
          <a:bodyPr/>
          <a:lstStyle/>
          <a:p>
            <a:pPr>
              <a:defRPr/>
            </a:pPr>
            <a:r>
              <a:rPr lang="en-US" smtClean="0"/>
              <a:t>Fall 2010</a:t>
            </a:r>
            <a:endParaRPr lang="en-US"/>
          </a:p>
        </p:txBody>
      </p:sp>
      <p:sp>
        <p:nvSpPr>
          <p:cNvPr id="11267" name="Rectangle 19"/>
          <p:cNvSpPr>
            <a:spLocks noGrp="1" noChangeArrowheads="1"/>
          </p:cNvSpPr>
          <p:nvPr>
            <p:ph type="body" idx="1"/>
          </p:nvPr>
        </p:nvSpPr>
        <p:spPr/>
        <p:txBody>
          <a:bodyPr/>
          <a:lstStyle/>
          <a:p>
            <a:pPr eaLnBrk="1" hangingPunct="1">
              <a:defRPr/>
            </a:pPr>
            <a:r>
              <a:rPr lang="en-US" dirty="0" smtClean="0"/>
              <a:t>Gain user’s </a:t>
            </a:r>
            <a:r>
              <a:rPr lang="en-US" i="1" dirty="0" smtClean="0"/>
              <a:t>trust</a:t>
            </a:r>
          </a:p>
          <a:p>
            <a:pPr eaLnBrk="1" hangingPunct="1">
              <a:defRPr/>
            </a:pPr>
            <a:r>
              <a:rPr lang="en-US" dirty="0" smtClean="0"/>
              <a:t>Bottom up is probably most </a:t>
            </a:r>
            <a:r>
              <a:rPr lang="en-US" i="1" dirty="0" smtClean="0"/>
              <a:t>comfortable </a:t>
            </a:r>
          </a:p>
          <a:p>
            <a:pPr eaLnBrk="1" hangingPunct="1">
              <a:defRPr/>
            </a:pPr>
            <a:r>
              <a:rPr lang="en-US" dirty="0" smtClean="0"/>
              <a:t>Simple tasks should be </a:t>
            </a:r>
            <a:r>
              <a:rPr lang="en-US" i="1" dirty="0" smtClean="0"/>
              <a:t>simple</a:t>
            </a:r>
          </a:p>
          <a:p>
            <a:pPr eaLnBrk="1" hangingPunct="1">
              <a:defRPr/>
            </a:pPr>
            <a:r>
              <a:rPr lang="en-US" dirty="0" smtClean="0"/>
              <a:t>WYSIWYG – </a:t>
            </a:r>
            <a:r>
              <a:rPr lang="en-US" i="1" dirty="0" smtClean="0"/>
              <a:t>easy</a:t>
            </a:r>
            <a:r>
              <a:rPr lang="en-US" dirty="0" smtClean="0"/>
              <a:t> to get </a:t>
            </a:r>
            <a:r>
              <a:rPr lang="en-US" i="1" dirty="0" smtClean="0"/>
              <a:t>start</a:t>
            </a:r>
            <a:r>
              <a:rPr lang="en-US" dirty="0" smtClean="0"/>
              <a:t>ed</a:t>
            </a:r>
          </a:p>
          <a:p>
            <a:pPr lvl="1" eaLnBrk="1" hangingPunct="1">
              <a:defRPr/>
            </a:pPr>
            <a:r>
              <a:rPr lang="en-US" dirty="0" smtClean="0"/>
              <a:t>piano v violin</a:t>
            </a:r>
          </a:p>
        </p:txBody>
      </p:sp>
      <p:graphicFrame>
        <p:nvGraphicFramePr>
          <p:cNvPr id="172052" name="Group 20"/>
          <p:cNvGraphicFramePr>
            <a:graphicFrameLocks noGrp="1"/>
          </p:cNvGraphicFramePr>
          <p:nvPr/>
        </p:nvGraphicFramePr>
        <p:xfrm>
          <a:off x="354013" y="0"/>
          <a:ext cx="8789987" cy="1310640"/>
        </p:xfrm>
        <a:graphic>
          <a:graphicData uri="http://schemas.openxmlformats.org/drawingml/2006/table">
            <a:tbl>
              <a:tblPr/>
              <a:tblGrid>
                <a:gridCol w="387350"/>
                <a:gridCol w="7091362"/>
                <a:gridCol w="1311275"/>
              </a:tblGrid>
              <a:tr h="457200">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What good interface principles</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chemeClr val="tx2"/>
                          </a:solidFill>
                          <a:effectLst/>
                          <a:latin typeface="Arial" charset="0"/>
                        </a:rPr>
                        <a:t>- 5</a:t>
                      </a:r>
                    </a:p>
                  </a:txBody>
                  <a:tcPr marT="0" marB="182880" anchor="ctr" horzOverflow="overflow">
                    <a:lnL>
                      <a:noFill/>
                    </a:lnL>
                    <a:lnR cap="flat">
                      <a:noFill/>
                    </a:lnR>
                    <a:lnT cap="flat">
                      <a:noFill/>
                    </a:lnT>
                    <a:lnB cap="flat">
                      <a:noFill/>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do we already know?</a:t>
                      </a: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pic>
        <p:nvPicPr>
          <p:cNvPr id="29705" name="Picture 16" descr="brushed line2"/>
          <p:cNvPicPr>
            <a:picLocks noChangeAspect="1" noChangeArrowheads="1"/>
          </p:cNvPicPr>
          <p:nvPr/>
        </p:nvPicPr>
        <p:blipFill>
          <a:blip r:embed="rId3" cstate="print"/>
          <a:srcRect/>
          <a:stretch>
            <a:fillRect/>
          </a:stretch>
        </p:blipFill>
        <p:spPr bwMode="auto">
          <a:xfrm>
            <a:off x="2557463" y="1169988"/>
            <a:ext cx="5680075" cy="211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p:txBody>
          <a:bodyPr/>
          <a:lstStyle/>
          <a:p>
            <a:pPr>
              <a:defRPr/>
            </a:pPr>
            <a:r>
              <a:rPr lang="en-US" smtClean="0"/>
              <a:t>Fall 2010</a:t>
            </a:r>
            <a:endParaRPr lang="en-US"/>
          </a:p>
        </p:txBody>
      </p:sp>
      <p:sp>
        <p:nvSpPr>
          <p:cNvPr id="12291" name="Rectangle 4"/>
          <p:cNvSpPr>
            <a:spLocks noGrp="1" noChangeArrowheads="1"/>
          </p:cNvSpPr>
          <p:nvPr>
            <p:ph type="title"/>
          </p:nvPr>
        </p:nvSpPr>
        <p:spPr>
          <a:xfrm>
            <a:off x="234950" y="209550"/>
            <a:ext cx="8027988" cy="1143000"/>
          </a:xfrm>
        </p:spPr>
        <p:txBody>
          <a:bodyPr/>
          <a:lstStyle/>
          <a:p>
            <a:pPr eaLnBrk="1" hangingPunct="1">
              <a:defRPr/>
            </a:pPr>
            <a:r>
              <a:rPr lang="en-US" dirty="0" smtClean="0"/>
              <a:t>Our history hurts us… </a:t>
            </a:r>
            <a:r>
              <a:rPr lang="en-US" sz="3200" dirty="0" smtClean="0"/>
              <a:t>- 1</a:t>
            </a:r>
          </a:p>
        </p:txBody>
      </p:sp>
      <p:sp>
        <p:nvSpPr>
          <p:cNvPr id="12292" name="Rectangle 5"/>
          <p:cNvSpPr>
            <a:spLocks noGrp="1" noChangeArrowheads="1"/>
          </p:cNvSpPr>
          <p:nvPr>
            <p:ph type="body" idx="1"/>
          </p:nvPr>
        </p:nvSpPr>
        <p:spPr>
          <a:xfrm>
            <a:off x="914400" y="1826764"/>
            <a:ext cx="8001000" cy="4114800"/>
          </a:xfrm>
        </p:spPr>
        <p:txBody>
          <a:bodyPr/>
          <a:lstStyle/>
          <a:p>
            <a:pPr eaLnBrk="1" hangingPunct="1">
              <a:lnSpc>
                <a:spcPct val="150000"/>
              </a:lnSpc>
              <a:defRPr/>
            </a:pPr>
            <a:r>
              <a:rPr lang="en-US" dirty="0" smtClean="0"/>
              <a:t>Developed poor communications habits</a:t>
            </a:r>
          </a:p>
          <a:p>
            <a:pPr eaLnBrk="1" hangingPunct="1">
              <a:lnSpc>
                <a:spcPct val="150000"/>
              </a:lnSpc>
              <a:defRPr/>
            </a:pPr>
            <a:r>
              <a:rPr lang="en-US" dirty="0" smtClean="0"/>
              <a:t>Natural language terribly </a:t>
            </a:r>
            <a:r>
              <a:rPr lang="en-US" i="1" dirty="0" smtClean="0"/>
              <a:t>ambiguous</a:t>
            </a:r>
          </a:p>
          <a:p>
            <a:pPr lvl="1" eaLnBrk="1" hangingPunct="1">
              <a:lnSpc>
                <a:spcPct val="150000"/>
              </a:lnSpc>
              <a:defRPr/>
            </a:pPr>
            <a:r>
              <a:rPr lang="en-US" dirty="0" smtClean="0"/>
              <a:t>Meaning: “Mary had a little lamb”</a:t>
            </a:r>
          </a:p>
          <a:p>
            <a:pPr eaLnBrk="1" hangingPunct="1">
              <a:lnSpc>
                <a:spcPct val="150000"/>
              </a:lnSpc>
              <a:defRPr/>
            </a:pPr>
            <a:r>
              <a:rPr lang="en-US" dirty="0" smtClean="0"/>
              <a:t>Resources used 2B scarce</a:t>
            </a:r>
          </a:p>
          <a:p>
            <a:pPr eaLnBrk="1" hangingPunct="1">
              <a:lnSpc>
                <a:spcPct val="150000"/>
              </a:lnSpc>
              <a:defRPr/>
            </a:pPr>
            <a:r>
              <a:rPr lang="en-US" dirty="0" smtClean="0"/>
              <a:t>Other priorities, historically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p:txBody>
          <a:bodyPr/>
          <a:lstStyle/>
          <a:p>
            <a:pPr>
              <a:defRPr/>
            </a:pPr>
            <a:r>
              <a:rPr lang="en-US" smtClean="0"/>
              <a:t>Fall 2010</a:t>
            </a:r>
            <a:endParaRPr lang="en-US" dirty="0"/>
          </a:p>
        </p:txBody>
      </p:sp>
      <p:sp>
        <p:nvSpPr>
          <p:cNvPr id="13315" name="Rectangle 4"/>
          <p:cNvSpPr>
            <a:spLocks noGrp="1" noChangeArrowheads="1"/>
          </p:cNvSpPr>
          <p:nvPr>
            <p:ph type="title"/>
          </p:nvPr>
        </p:nvSpPr>
        <p:spPr>
          <a:xfrm>
            <a:off x="234950" y="209550"/>
            <a:ext cx="8027988" cy="1143000"/>
          </a:xfrm>
        </p:spPr>
        <p:txBody>
          <a:bodyPr/>
          <a:lstStyle/>
          <a:p>
            <a:pPr eaLnBrk="1" hangingPunct="1">
              <a:defRPr/>
            </a:pPr>
            <a:r>
              <a:rPr lang="en-US" dirty="0" smtClean="0"/>
              <a:t>Our history hurts us… </a:t>
            </a:r>
            <a:r>
              <a:rPr lang="en-US" sz="3200" dirty="0" smtClean="0"/>
              <a:t>- 2</a:t>
            </a:r>
          </a:p>
        </p:txBody>
      </p:sp>
      <p:sp>
        <p:nvSpPr>
          <p:cNvPr id="13316" name="Rectangle 5"/>
          <p:cNvSpPr>
            <a:spLocks noGrp="1" noChangeArrowheads="1"/>
          </p:cNvSpPr>
          <p:nvPr>
            <p:ph type="body" idx="1"/>
          </p:nvPr>
        </p:nvSpPr>
        <p:spPr/>
        <p:txBody>
          <a:bodyPr/>
          <a:lstStyle/>
          <a:p>
            <a:pPr eaLnBrk="1" hangingPunct="1">
              <a:defRPr/>
            </a:pPr>
            <a:r>
              <a:rPr lang="en-US" dirty="0" smtClean="0"/>
              <a:t>Error Messages</a:t>
            </a:r>
          </a:p>
          <a:p>
            <a:pPr lvl="1" eaLnBrk="1" hangingPunct="1">
              <a:defRPr/>
            </a:pPr>
            <a:r>
              <a:rPr lang="en-US" dirty="0" smtClean="0"/>
              <a:t>Early computing: “Compiler error”</a:t>
            </a:r>
          </a:p>
          <a:p>
            <a:pPr lvl="1" eaLnBrk="1" hangingPunct="1">
              <a:defRPr/>
            </a:pPr>
            <a:r>
              <a:rPr lang="en-US" dirty="0" smtClean="0"/>
              <a:t>Even now: Sys Error EM732851</a:t>
            </a:r>
          </a:p>
          <a:p>
            <a:pPr lvl="1" eaLnBrk="1" hangingPunct="1">
              <a:defRPr/>
            </a:pPr>
            <a:r>
              <a:rPr lang="en-US" dirty="0" smtClean="0"/>
              <a:t>“Check Engine”</a:t>
            </a:r>
          </a:p>
          <a:p>
            <a:pPr lvl="1" eaLnBrk="1" hangingPunct="1">
              <a:defRPr/>
            </a:pPr>
            <a:r>
              <a:rPr lang="en-US" dirty="0" smtClean="0"/>
              <a:t>Error from wrong module: Latex</a:t>
            </a:r>
          </a:p>
          <a:p>
            <a:pPr eaLnBrk="1" hangingPunct="1">
              <a:defRPr/>
            </a:pPr>
            <a:r>
              <a:rPr lang="en-US" dirty="0" smtClean="0"/>
              <a:t>Confusing directions</a:t>
            </a:r>
          </a:p>
          <a:p>
            <a:pPr lvl="1" eaLnBrk="1" hangingPunct="1">
              <a:defRPr/>
            </a:pPr>
            <a:r>
              <a:rPr lang="en-US" dirty="0" smtClean="0"/>
              <a:t>400 S HOV Interchange on I15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erkeley_0003.wmv">
            <a:hlinkClick r:id="" action="ppaction://media"/>
          </p:cNvPr>
          <p:cNvPicPr>
            <a:picLocks noRot="1" noChangeAspect="1"/>
          </p:cNvPicPr>
          <p:nvPr>
            <a:videoFile r:link="rId1"/>
          </p:nvPr>
        </p:nvPicPr>
        <p:blipFill>
          <a:blip r:embed="rId4" cstate="print"/>
          <a:stretch>
            <a:fillRect/>
          </a:stretch>
        </p:blipFill>
        <p:spPr>
          <a:xfrm>
            <a:off x="0" y="0"/>
            <a:ext cx="9144000" cy="6858389"/>
          </a:xfrm>
          <a:prstGeom prst="rect">
            <a:avLst/>
          </a:prstGeom>
          <a:solidFill>
            <a:schemeClr val="bg1">
              <a:lumMod val="50000"/>
            </a:schemeClr>
          </a:solidFill>
        </p:spPr>
      </p:pic>
      <p:sp>
        <p:nvSpPr>
          <p:cNvPr id="13314" name="Date Placeholder 3"/>
          <p:cNvSpPr>
            <a:spLocks noGrp="1"/>
          </p:cNvSpPr>
          <p:nvPr>
            <p:ph type="dt" sz="quarter" idx="10"/>
          </p:nvPr>
        </p:nvSpPr>
        <p:spPr/>
        <p:txBody>
          <a:bodyPr/>
          <a:lstStyle/>
          <a:p>
            <a:pPr>
              <a:defRPr/>
            </a:pPr>
            <a:r>
              <a:rPr lang="en-US" smtClean="0"/>
              <a:t>Fall 2010</a:t>
            </a:r>
            <a:endParaRPr lang="en-US"/>
          </a:p>
        </p:txBody>
      </p:sp>
      <p:sp>
        <p:nvSpPr>
          <p:cNvPr id="13315" name="Rectangle 4"/>
          <p:cNvSpPr>
            <a:spLocks noGrp="1" noChangeArrowheads="1"/>
          </p:cNvSpPr>
          <p:nvPr>
            <p:ph type="title"/>
          </p:nvPr>
        </p:nvSpPr>
        <p:spPr>
          <a:xfrm>
            <a:off x="234950" y="209550"/>
            <a:ext cx="8027988" cy="1143000"/>
          </a:xfrm>
        </p:spPr>
        <p:txBody>
          <a:bodyPr/>
          <a:lstStyle/>
          <a:p>
            <a:pPr eaLnBrk="1" hangingPunct="1">
              <a:defRPr/>
            </a:pPr>
            <a:r>
              <a:rPr lang="en-US" dirty="0" smtClean="0"/>
              <a:t>Our history hurts us… </a:t>
            </a:r>
            <a:r>
              <a:rPr lang="en-US" sz="3200" dirty="0" smtClean="0"/>
              <a:t>- 2</a:t>
            </a:r>
          </a:p>
        </p:txBody>
      </p:sp>
      <p:sp>
        <p:nvSpPr>
          <p:cNvPr id="13316" name="Rectangle 5"/>
          <p:cNvSpPr>
            <a:spLocks noGrp="1" noChangeArrowheads="1"/>
          </p:cNvSpPr>
          <p:nvPr>
            <p:ph type="body" idx="1"/>
          </p:nvPr>
        </p:nvSpPr>
        <p:spPr>
          <a:xfrm>
            <a:off x="914399" y="2058987"/>
            <a:ext cx="7692572" cy="4399869"/>
          </a:xfrm>
        </p:spPr>
        <p:txBody>
          <a:bodyPr/>
          <a:lstStyle/>
          <a:p>
            <a:pPr eaLnBrk="1" hangingPunct="1">
              <a:defRPr/>
            </a:pPr>
            <a:r>
              <a:rPr lang="en-US" dirty="0" smtClean="0">
                <a:hlinkClick r:id="rId5" action="ppaction://hlinkfile"/>
              </a:rPr>
              <a:t>Small road signs &lt;example&gt;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13316">
                                            <p:txEl>
                                              <p:pRg st="0" end="0"/>
                                            </p:txEl>
                                          </p:spTgt>
                                        </p:tgtEl>
                                      </p:cBhvr>
                                    </p:animEffect>
                                    <p:set>
                                      <p:cBhvr>
                                        <p:cTn id="7" dur="1" fill="hold">
                                          <p:stCondLst>
                                            <p:cond delay="2999"/>
                                          </p:stCondLst>
                                        </p:cTn>
                                        <p:tgtEl>
                                          <p:spTgt spid="13316">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3000"/>
                                        <p:tgtEl>
                                          <p:spTgt spid="13315"/>
                                        </p:tgtEl>
                                      </p:cBhvr>
                                    </p:animEffect>
                                    <p:set>
                                      <p:cBhvr>
                                        <p:cTn id="10" dur="1" fill="hold">
                                          <p:stCondLst>
                                            <p:cond delay="2999"/>
                                          </p:stCondLst>
                                        </p:cTn>
                                        <p:tgtEl>
                                          <p:spTgt spid="13315"/>
                                        </p:tgtEl>
                                        <p:attrNameLst>
                                          <p:attrName>style.visibility</p:attrName>
                                        </p:attrNameLst>
                                      </p:cBhvr>
                                      <p:to>
                                        <p:strVal val="hidden"/>
                                      </p:to>
                                    </p:se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2000"/>
                                        <p:tgtEl>
                                          <p:spTgt spid="5"/>
                                        </p:tgtEl>
                                      </p:cBhvr>
                                    </p:animEffect>
                                  </p:childTnLst>
                                  <p:subTnLst>
                                    <p:set>
                                      <p:cBhvr override="childStyle">
                                        <p:cTn dur="1" fill="hold" display="0" masterRel="sameClick" afterEffect="1">
                                          <p:stCondLst>
                                            <p:cond evt="end" delay="0">
                                              <p:tn val="11"/>
                                            </p:cond>
                                          </p:stCondLst>
                                        </p:cTn>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video>
              <p:cMediaNode>
                <p:cTn id="14"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13315" grpId="0"/>
      <p:bldP spid="1331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p:txBody>
          <a:bodyPr/>
          <a:lstStyle/>
          <a:p>
            <a:pPr>
              <a:defRPr/>
            </a:pPr>
            <a:r>
              <a:rPr lang="en-US" smtClean="0"/>
              <a:t>Fall 2010</a:t>
            </a:r>
            <a:endParaRPr lang="en-US"/>
          </a:p>
        </p:txBody>
      </p:sp>
      <p:sp>
        <p:nvSpPr>
          <p:cNvPr id="14339" name="Rectangle 2"/>
          <p:cNvSpPr>
            <a:spLocks noGrp="1" noChangeArrowheads="1"/>
          </p:cNvSpPr>
          <p:nvPr>
            <p:ph type="title"/>
          </p:nvPr>
        </p:nvSpPr>
        <p:spPr>
          <a:xfrm>
            <a:off x="460375" y="95250"/>
            <a:ext cx="8374063" cy="1143000"/>
          </a:xfrm>
        </p:spPr>
        <p:txBody>
          <a:bodyPr/>
          <a:lstStyle/>
          <a:p>
            <a:pPr eaLnBrk="1" hangingPunct="1">
              <a:defRPr/>
            </a:pPr>
            <a:r>
              <a:rPr lang="en-US" dirty="0" smtClean="0"/>
              <a:t>Our history hurts us: KE007 - 3</a:t>
            </a:r>
          </a:p>
        </p:txBody>
      </p:sp>
      <p:pic>
        <p:nvPicPr>
          <p:cNvPr id="176131" name="Picture 3" descr="19830901-0-P-pC0114-500"/>
          <p:cNvPicPr>
            <a:picLocks noChangeAspect="1" noChangeArrowheads="1"/>
          </p:cNvPicPr>
          <p:nvPr/>
        </p:nvPicPr>
        <p:blipFill>
          <a:blip r:embed="rId3" cstate="print"/>
          <a:srcRect/>
          <a:stretch>
            <a:fillRect/>
          </a:stretch>
        </p:blipFill>
        <p:spPr bwMode="auto">
          <a:xfrm>
            <a:off x="1074738" y="1700213"/>
            <a:ext cx="6721475" cy="4581525"/>
          </a:xfrm>
          <a:prstGeom prst="rect">
            <a:avLst/>
          </a:prstGeom>
          <a:noFill/>
          <a:ln w="19050">
            <a:solidFill>
              <a:schemeClr val="tx1"/>
            </a:solidFill>
            <a:miter lim="800000"/>
            <a:headEnd/>
            <a:tailEnd/>
          </a:ln>
          <a:effectLst>
            <a:outerShdw dist="53882" dir="2700000" algn="ctr" rotWithShape="0">
              <a:srgbClr val="4D4D4D"/>
            </a:outerShdw>
          </a:effectLst>
        </p:spPr>
      </p:pic>
      <p:sp>
        <p:nvSpPr>
          <p:cNvPr id="176132" name="Text Box 4"/>
          <p:cNvSpPr txBox="1">
            <a:spLocks noChangeArrowheads="1"/>
          </p:cNvSpPr>
          <p:nvPr/>
        </p:nvSpPr>
        <p:spPr bwMode="auto">
          <a:xfrm>
            <a:off x="819150" y="5397500"/>
            <a:ext cx="2616200" cy="823913"/>
          </a:xfrm>
          <a:prstGeom prst="rect">
            <a:avLst/>
          </a:prstGeom>
          <a:noFill/>
          <a:ln w="57150">
            <a:noFill/>
            <a:miter lim="800000"/>
            <a:headEnd/>
            <a:tailEnd/>
          </a:ln>
          <a:effectLst/>
        </p:spPr>
        <p:txBody>
          <a:bodyPr>
            <a:spAutoFit/>
          </a:bodyPr>
          <a:lstStyle/>
          <a:p>
            <a:pPr algn="ctr" eaLnBrk="0" hangingPunct="0">
              <a:spcBef>
                <a:spcPct val="50000"/>
              </a:spcBef>
              <a:defRPr/>
            </a:pPr>
            <a:r>
              <a:rPr lang="en-US" sz="4800" dirty="0">
                <a:effectLst>
                  <a:outerShdw blurRad="38100" dist="38100" dir="2700000" algn="tl">
                    <a:srgbClr val="000000"/>
                  </a:outerShdw>
                </a:effectLst>
                <a:cs typeface="+mn-cs"/>
              </a:rPr>
              <a:t>KE007</a:t>
            </a:r>
          </a:p>
        </p:txBody>
      </p:sp>
      <p:sp>
        <p:nvSpPr>
          <p:cNvPr id="176133" name="Text Box 5"/>
          <p:cNvSpPr txBox="1">
            <a:spLocks noChangeArrowheads="1"/>
          </p:cNvSpPr>
          <p:nvPr/>
        </p:nvSpPr>
        <p:spPr bwMode="auto">
          <a:xfrm>
            <a:off x="4495800" y="5397500"/>
            <a:ext cx="3425825" cy="823913"/>
          </a:xfrm>
          <a:prstGeom prst="rect">
            <a:avLst/>
          </a:prstGeom>
          <a:noFill/>
          <a:ln w="57150">
            <a:noFill/>
            <a:miter lim="800000"/>
            <a:headEnd/>
            <a:tailEnd/>
          </a:ln>
          <a:effectLst/>
        </p:spPr>
        <p:txBody>
          <a:bodyPr>
            <a:spAutoFit/>
          </a:bodyPr>
          <a:lstStyle/>
          <a:p>
            <a:pPr algn="ctr" eaLnBrk="0" hangingPunct="0">
              <a:spcBef>
                <a:spcPct val="50000"/>
              </a:spcBef>
              <a:defRPr/>
            </a:pPr>
            <a:r>
              <a:rPr lang="en-US" sz="4800" dirty="0">
                <a:effectLst>
                  <a:outerShdw blurRad="38100" dist="38100" dir="2700000" algn="tl">
                    <a:srgbClr val="000000"/>
                  </a:outerShdw>
                </a:effectLst>
                <a:cs typeface="+mn-cs"/>
              </a:rPr>
              <a:t>1 Sep 1983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p:txBody>
          <a:bodyPr/>
          <a:lstStyle/>
          <a:p>
            <a:pPr>
              <a:defRPr/>
            </a:pPr>
            <a:r>
              <a:rPr lang="en-US" smtClean="0"/>
              <a:t>Fall 2010</a:t>
            </a:r>
            <a:endParaRPr lang="en-US"/>
          </a:p>
        </p:txBody>
      </p:sp>
      <p:sp>
        <p:nvSpPr>
          <p:cNvPr id="5123" name="Rectangle 4"/>
          <p:cNvSpPr>
            <a:spLocks noGrp="1" noChangeArrowheads="1"/>
          </p:cNvSpPr>
          <p:nvPr>
            <p:ph type="title"/>
          </p:nvPr>
        </p:nvSpPr>
        <p:spPr>
          <a:xfrm>
            <a:off x="234950" y="209550"/>
            <a:ext cx="8027988" cy="1143000"/>
          </a:xfrm>
        </p:spPr>
        <p:txBody>
          <a:bodyPr/>
          <a:lstStyle/>
          <a:p>
            <a:pPr eaLnBrk="1" hangingPunct="1">
              <a:defRPr/>
            </a:pPr>
            <a:r>
              <a:rPr lang="en-US" dirty="0" smtClean="0"/>
              <a:t>What is the HCI Issue?</a:t>
            </a:r>
          </a:p>
        </p:txBody>
      </p:sp>
      <p:sp>
        <p:nvSpPr>
          <p:cNvPr id="5124" name="Rectangle 5"/>
          <p:cNvSpPr>
            <a:spLocks noGrp="1" noChangeArrowheads="1"/>
          </p:cNvSpPr>
          <p:nvPr>
            <p:ph type="body" idx="1"/>
          </p:nvPr>
        </p:nvSpPr>
        <p:spPr/>
        <p:txBody>
          <a:bodyPr/>
          <a:lstStyle/>
          <a:p>
            <a:pPr eaLnBrk="1" hangingPunct="1">
              <a:defRPr/>
            </a:pPr>
            <a:r>
              <a:rPr lang="en-US" dirty="0" smtClean="0"/>
              <a:t>Is the interface the concern?</a:t>
            </a:r>
          </a:p>
          <a:p>
            <a:pPr eaLnBrk="1" hangingPunct="1">
              <a:defRPr/>
            </a:pPr>
            <a:r>
              <a:rPr lang="en-US" dirty="0" smtClean="0"/>
              <a:t>Is the issue a matter of accomplishing work, some set of tasks?</a:t>
            </a:r>
          </a:p>
          <a:p>
            <a:pPr eaLnBrk="1" hangingPunct="1">
              <a:defRPr/>
            </a:pPr>
            <a:r>
              <a:rPr lang="en-US" dirty="0" smtClean="0"/>
              <a:t>Are we focusing on wrong thing?</a:t>
            </a:r>
          </a:p>
          <a:p>
            <a:pPr eaLnBrk="1" hangingPunct="1">
              <a:defRPr/>
            </a:pPr>
            <a:r>
              <a:rPr lang="en-US" dirty="0" smtClean="0"/>
              <a:t>Do we often discuss telephone interfaces?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p:txBody>
          <a:bodyPr/>
          <a:lstStyle/>
          <a:p>
            <a:pPr>
              <a:defRPr/>
            </a:pPr>
            <a:r>
              <a:rPr lang="en-US" smtClean="0"/>
              <a:t>Fall 2010</a:t>
            </a:r>
            <a:endParaRPr lang="en-US"/>
          </a:p>
        </p:txBody>
      </p:sp>
      <p:sp>
        <p:nvSpPr>
          <p:cNvPr id="15363" name="Rectangle 4"/>
          <p:cNvSpPr>
            <a:spLocks noGrp="1" noChangeArrowheads="1"/>
          </p:cNvSpPr>
          <p:nvPr>
            <p:ph type="title"/>
          </p:nvPr>
        </p:nvSpPr>
        <p:spPr>
          <a:xfrm>
            <a:off x="0" y="169863"/>
            <a:ext cx="9144000" cy="1143000"/>
          </a:xfrm>
        </p:spPr>
        <p:txBody>
          <a:bodyPr/>
          <a:lstStyle/>
          <a:p>
            <a:pPr eaLnBrk="1" hangingPunct="1">
              <a:defRPr/>
            </a:pPr>
            <a:r>
              <a:rPr lang="en-US" dirty="0" smtClean="0"/>
              <a:t>Our history hurts us… KE007 - 4</a:t>
            </a:r>
          </a:p>
        </p:txBody>
      </p:sp>
      <p:sp>
        <p:nvSpPr>
          <p:cNvPr id="15364" name="Rectangle 5"/>
          <p:cNvSpPr>
            <a:spLocks noGrp="1" noChangeArrowheads="1"/>
          </p:cNvSpPr>
          <p:nvPr>
            <p:ph type="body" idx="1"/>
          </p:nvPr>
        </p:nvSpPr>
        <p:spPr/>
        <p:txBody>
          <a:bodyPr/>
          <a:lstStyle/>
          <a:p>
            <a:pPr eaLnBrk="1" hangingPunct="1">
              <a:defRPr/>
            </a:pPr>
            <a:r>
              <a:rPr lang="en-US" dirty="0" smtClean="0"/>
              <a:t>Korean Airlines Flight 007</a:t>
            </a:r>
          </a:p>
          <a:p>
            <a:pPr eaLnBrk="1" hangingPunct="1">
              <a:defRPr/>
            </a:pPr>
            <a:r>
              <a:rPr lang="en-US" dirty="0" smtClean="0"/>
              <a:t>269 onboard, veered over Soviet airspace in Pacific, and was shot down</a:t>
            </a:r>
          </a:p>
          <a:p>
            <a:pPr eaLnBrk="1" hangingPunct="1">
              <a:defRPr/>
            </a:pPr>
            <a:r>
              <a:rPr lang="en-US" dirty="0" smtClean="0"/>
              <a:t>Pilot/Navigator keyed in numerical coordinates by hand for flight plan!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0" name="Picture 4" descr="KA_Flight_007"/>
          <p:cNvPicPr>
            <a:picLocks noChangeAspect="1" noChangeArrowheads="1"/>
          </p:cNvPicPr>
          <p:nvPr/>
        </p:nvPicPr>
        <p:blipFill>
          <a:blip r:embed="rId3" cstate="print"/>
          <a:srcRect t="19775"/>
          <a:stretch>
            <a:fillRect/>
          </a:stretch>
        </p:blipFill>
        <p:spPr bwMode="auto">
          <a:xfrm>
            <a:off x="606425" y="1474788"/>
            <a:ext cx="6059488" cy="4972050"/>
          </a:xfrm>
          <a:prstGeom prst="rect">
            <a:avLst/>
          </a:prstGeom>
          <a:noFill/>
          <a:ln w="9525">
            <a:noFill/>
            <a:miter lim="800000"/>
            <a:headEnd/>
            <a:tailEnd/>
          </a:ln>
        </p:spPr>
      </p:pic>
      <p:sp>
        <p:nvSpPr>
          <p:cNvPr id="157698" name="Rectangle 2"/>
          <p:cNvSpPr>
            <a:spLocks noGrp="1" noChangeArrowheads="1"/>
          </p:cNvSpPr>
          <p:nvPr>
            <p:ph type="title"/>
          </p:nvPr>
        </p:nvSpPr>
        <p:spPr>
          <a:xfrm>
            <a:off x="0" y="0"/>
            <a:ext cx="8839200" cy="1295400"/>
          </a:xfrm>
          <a:noFill/>
          <a:ln/>
        </p:spPr>
        <p:txBody>
          <a:bodyPr/>
          <a:lstStyle/>
          <a:p>
            <a:r>
              <a:rPr lang="en-US" smtClean="0">
                <a:effectLst>
                  <a:outerShdw blurRad="38100" dist="38100" dir="2700000" algn="tl">
                    <a:srgbClr val="000000"/>
                  </a:outerShdw>
                </a:effectLst>
              </a:rPr>
              <a:t>Our history hurts us: KE007 - 3a</a:t>
            </a:r>
          </a:p>
        </p:txBody>
      </p:sp>
      <p:sp>
        <p:nvSpPr>
          <p:cNvPr id="157701" name="Text Box 5"/>
          <p:cNvSpPr txBox="1">
            <a:spLocks noChangeArrowheads="1"/>
          </p:cNvSpPr>
          <p:nvPr/>
        </p:nvSpPr>
        <p:spPr bwMode="auto">
          <a:xfrm>
            <a:off x="6675438" y="5857875"/>
            <a:ext cx="2163762" cy="457200"/>
          </a:xfrm>
          <a:prstGeom prst="rect">
            <a:avLst/>
          </a:prstGeom>
          <a:noFill/>
          <a:ln w="9525">
            <a:noFill/>
            <a:miter lim="800000"/>
            <a:headEnd/>
            <a:tailEnd/>
          </a:ln>
          <a:effectLst/>
        </p:spPr>
        <p:txBody>
          <a:bodyPr>
            <a:spAutoFit/>
          </a:bodyPr>
          <a:lstStyle/>
          <a:p>
            <a:pPr>
              <a:spcBef>
                <a:spcPct val="50000"/>
              </a:spcBef>
            </a:pPr>
            <a:r>
              <a:rPr lang="en-US" sz="1200">
                <a:solidFill>
                  <a:srgbClr val="FFFF00"/>
                </a:solidFill>
              </a:rPr>
              <a:t>from Wikipedia article:</a:t>
            </a:r>
            <a:br>
              <a:rPr lang="en-US" sz="1200">
                <a:solidFill>
                  <a:srgbClr val="FFFF00"/>
                </a:solidFill>
              </a:rPr>
            </a:br>
            <a:r>
              <a:rPr lang="en-US" sz="1200">
                <a:solidFill>
                  <a:srgbClr val="FFFF00"/>
                </a:solidFill>
              </a:rPr>
              <a:t>"Korean Airlines Flight 007"</a:t>
            </a:r>
          </a:p>
        </p:txBody>
      </p:sp>
      <p:sp>
        <p:nvSpPr>
          <p:cNvPr id="5" name="Date Placeholder 4"/>
          <p:cNvSpPr>
            <a:spLocks noGrp="1"/>
          </p:cNvSpPr>
          <p:nvPr>
            <p:ph type="dt" sz="half" idx="10"/>
          </p:nvPr>
        </p:nvSpPr>
        <p:spPr/>
        <p:txBody>
          <a:bodyPr/>
          <a:lstStyle/>
          <a:p>
            <a:pPr>
              <a:defRPr/>
            </a:pPr>
            <a:r>
              <a:rPr lang="en-US" smtClean="0"/>
              <a:t>Fall 2010</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p:txBody>
          <a:bodyPr/>
          <a:lstStyle/>
          <a:p>
            <a:pPr>
              <a:defRPr/>
            </a:pPr>
            <a:r>
              <a:rPr lang="en-US" smtClean="0"/>
              <a:t>Fall 2010</a:t>
            </a:r>
            <a:endParaRPr lang="en-US"/>
          </a:p>
        </p:txBody>
      </p:sp>
      <p:sp>
        <p:nvSpPr>
          <p:cNvPr id="16387" name="Rectangle 1026"/>
          <p:cNvSpPr>
            <a:spLocks noGrp="1" noChangeArrowheads="1"/>
          </p:cNvSpPr>
          <p:nvPr>
            <p:ph type="title"/>
          </p:nvPr>
        </p:nvSpPr>
        <p:spPr>
          <a:xfrm>
            <a:off x="460375" y="95250"/>
            <a:ext cx="8374063" cy="1143000"/>
          </a:xfrm>
        </p:spPr>
        <p:txBody>
          <a:bodyPr/>
          <a:lstStyle/>
          <a:p>
            <a:pPr eaLnBrk="1" hangingPunct="1">
              <a:defRPr/>
            </a:pPr>
            <a:r>
              <a:rPr lang="en-US" dirty="0" smtClean="0"/>
              <a:t>Our history hurts us… KE007 </a:t>
            </a:r>
            <a:r>
              <a:rPr lang="en-US" sz="3200" dirty="0" smtClean="0"/>
              <a:t>- 5</a:t>
            </a:r>
          </a:p>
        </p:txBody>
      </p:sp>
      <p:sp>
        <p:nvSpPr>
          <p:cNvPr id="16388" name="Rectangle 1027"/>
          <p:cNvSpPr>
            <a:spLocks noGrp="1" noChangeArrowheads="1"/>
          </p:cNvSpPr>
          <p:nvPr>
            <p:ph type="body" idx="1"/>
          </p:nvPr>
        </p:nvSpPr>
        <p:spPr>
          <a:xfrm>
            <a:off x="914400" y="1981200"/>
            <a:ext cx="8001000" cy="3521075"/>
          </a:xfrm>
        </p:spPr>
        <p:txBody>
          <a:bodyPr/>
          <a:lstStyle/>
          <a:p>
            <a:pPr eaLnBrk="1" hangingPunct="1">
              <a:buFontTx/>
              <a:buNone/>
              <a:defRPr/>
            </a:pPr>
            <a:r>
              <a:rPr lang="en-US" dirty="0" smtClean="0"/>
              <a:t>How about:</a:t>
            </a:r>
          </a:p>
          <a:p>
            <a:pPr eaLnBrk="1" hangingPunct="1">
              <a:defRPr/>
            </a:pPr>
            <a:r>
              <a:rPr lang="en-US" dirty="0" smtClean="0"/>
              <a:t>Automatic download?</a:t>
            </a:r>
          </a:p>
          <a:p>
            <a:pPr eaLnBrk="1" hangingPunct="1">
              <a:defRPr/>
            </a:pPr>
            <a:r>
              <a:rPr lang="en-US" dirty="0" smtClean="0"/>
              <a:t>Picking from a menu?</a:t>
            </a:r>
          </a:p>
          <a:p>
            <a:pPr eaLnBrk="1" hangingPunct="1">
              <a:defRPr/>
            </a:pPr>
            <a:r>
              <a:rPr lang="en-US" dirty="0" smtClean="0"/>
              <a:t>Symbolic names?</a:t>
            </a:r>
          </a:p>
          <a:p>
            <a:pPr eaLnBrk="1" hangingPunct="1">
              <a:defRPr/>
            </a:pPr>
            <a:r>
              <a:rPr lang="en-US" dirty="0" smtClean="0"/>
              <a:t>Confirmation playback?</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p:txBody>
          <a:bodyPr/>
          <a:lstStyle/>
          <a:p>
            <a:pPr>
              <a:defRPr/>
            </a:pPr>
            <a:r>
              <a:rPr lang="en-US" smtClean="0"/>
              <a:t>Fall 2010</a:t>
            </a:r>
            <a:endParaRPr lang="en-US"/>
          </a:p>
        </p:txBody>
      </p:sp>
      <p:sp>
        <p:nvSpPr>
          <p:cNvPr id="17411" name="Rectangle 2"/>
          <p:cNvSpPr>
            <a:spLocks noGrp="1" noChangeArrowheads="1"/>
          </p:cNvSpPr>
          <p:nvPr>
            <p:ph type="title"/>
          </p:nvPr>
        </p:nvSpPr>
        <p:spPr>
          <a:xfrm>
            <a:off x="461963" y="95250"/>
            <a:ext cx="8374062" cy="1143000"/>
          </a:xfrm>
        </p:spPr>
        <p:txBody>
          <a:bodyPr/>
          <a:lstStyle/>
          <a:p>
            <a:pPr eaLnBrk="1" hangingPunct="1">
              <a:defRPr/>
            </a:pPr>
            <a:r>
              <a:rPr lang="en-US" dirty="0" smtClean="0"/>
              <a:t>Our history hurts us… KE007 </a:t>
            </a:r>
            <a:r>
              <a:rPr lang="en-US" sz="3200" dirty="0" smtClean="0"/>
              <a:t>- 6</a:t>
            </a:r>
          </a:p>
        </p:txBody>
      </p:sp>
      <p:sp>
        <p:nvSpPr>
          <p:cNvPr id="17412" name="Rectangle 3"/>
          <p:cNvSpPr>
            <a:spLocks noGrp="1" noChangeArrowheads="1"/>
          </p:cNvSpPr>
          <p:nvPr>
            <p:ph type="body" idx="1"/>
          </p:nvPr>
        </p:nvSpPr>
        <p:spPr/>
        <p:txBody>
          <a:bodyPr/>
          <a:lstStyle/>
          <a:p>
            <a:pPr eaLnBrk="1" hangingPunct="1">
              <a:buFontTx/>
              <a:buNone/>
              <a:defRPr/>
            </a:pPr>
            <a:r>
              <a:rPr lang="en-US" dirty="0" smtClean="0"/>
              <a:t>How about:</a:t>
            </a:r>
          </a:p>
          <a:p>
            <a:pPr eaLnBrk="1" hangingPunct="1">
              <a:defRPr/>
            </a:pPr>
            <a:r>
              <a:rPr lang="en-US" dirty="0" smtClean="0"/>
              <a:t>Context check (like type-checking…)?</a:t>
            </a:r>
          </a:p>
          <a:p>
            <a:pPr lvl="1" eaLnBrk="1" hangingPunct="1">
              <a:defRPr/>
            </a:pPr>
            <a:r>
              <a:rPr lang="en-US" dirty="0" smtClean="0"/>
              <a:t>Pilot, run, time, plane, schedules, assignments, etc</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p:txBody>
          <a:bodyPr/>
          <a:lstStyle/>
          <a:p>
            <a:pPr>
              <a:defRPr/>
            </a:pPr>
            <a:r>
              <a:rPr lang="en-US" smtClean="0"/>
              <a:t>Fall 2010</a:t>
            </a:r>
            <a:endParaRPr lang="en-US"/>
          </a:p>
        </p:txBody>
      </p:sp>
      <p:sp>
        <p:nvSpPr>
          <p:cNvPr id="18435" name="Rectangle 2"/>
          <p:cNvSpPr>
            <a:spLocks noGrp="1" noChangeArrowheads="1"/>
          </p:cNvSpPr>
          <p:nvPr>
            <p:ph type="title"/>
          </p:nvPr>
        </p:nvSpPr>
        <p:spPr>
          <a:xfrm>
            <a:off x="460375" y="95250"/>
            <a:ext cx="8374063" cy="1143000"/>
          </a:xfrm>
        </p:spPr>
        <p:txBody>
          <a:bodyPr/>
          <a:lstStyle/>
          <a:p>
            <a:pPr eaLnBrk="1" hangingPunct="1">
              <a:defRPr/>
            </a:pPr>
            <a:r>
              <a:rPr lang="en-US" dirty="0" smtClean="0"/>
              <a:t>Our history hurts us… KE007 </a:t>
            </a:r>
            <a:r>
              <a:rPr lang="en-US" sz="3200" dirty="0" smtClean="0"/>
              <a:t>- 7</a:t>
            </a:r>
          </a:p>
        </p:txBody>
      </p:sp>
      <p:sp>
        <p:nvSpPr>
          <p:cNvPr id="18436" name="Rectangle 3"/>
          <p:cNvSpPr>
            <a:spLocks noGrp="1" noChangeArrowheads="1"/>
          </p:cNvSpPr>
          <p:nvPr>
            <p:ph type="body" idx="1"/>
          </p:nvPr>
        </p:nvSpPr>
        <p:spPr/>
        <p:txBody>
          <a:bodyPr/>
          <a:lstStyle/>
          <a:p>
            <a:pPr eaLnBrk="1" hangingPunct="1">
              <a:defRPr/>
            </a:pPr>
            <a:r>
              <a:rPr lang="en-US" dirty="0" smtClean="0"/>
              <a:t>How about:</a:t>
            </a:r>
          </a:p>
          <a:p>
            <a:pPr eaLnBrk="1" hangingPunct="1">
              <a:defRPr/>
            </a:pPr>
            <a:r>
              <a:rPr lang="en-US" dirty="0" smtClean="0"/>
              <a:t>Monitors, Alarms, Inhibitors?</a:t>
            </a:r>
          </a:p>
          <a:p>
            <a:pPr eaLnBrk="1" hangingPunct="1">
              <a:defRPr/>
            </a:pPr>
            <a:r>
              <a:rPr lang="en-US" dirty="0" smtClean="0"/>
              <a:t>Confirmation message?</a:t>
            </a:r>
          </a:p>
          <a:p>
            <a:pPr lvl="1" eaLnBrk="1" hangingPunct="1">
              <a:defRPr/>
            </a:pPr>
            <a:r>
              <a:rPr lang="en-US" dirty="0" smtClean="0"/>
              <a:t>Aviation tower communications</a:t>
            </a:r>
          </a:p>
          <a:p>
            <a:pPr lvl="1" eaLnBrk="1" hangingPunct="1">
              <a:defRPr/>
            </a:pPr>
            <a:r>
              <a:rPr lang="en-US" dirty="0" smtClean="0"/>
              <a:t>Telephone technical conversations</a:t>
            </a:r>
          </a:p>
          <a:p>
            <a:pPr eaLnBrk="1" hangingPunct="1">
              <a:defRPr/>
            </a:pPr>
            <a:r>
              <a:rPr lang="en-US" dirty="0" smtClean="0"/>
              <a:t>Parity checks?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p:txBody>
          <a:bodyPr/>
          <a:lstStyle/>
          <a:p>
            <a:pPr>
              <a:defRPr/>
            </a:pPr>
            <a:r>
              <a:rPr lang="en-US" smtClean="0"/>
              <a:t>Fall 2010</a:t>
            </a:r>
            <a:endParaRPr lang="en-US"/>
          </a:p>
        </p:txBody>
      </p:sp>
      <p:sp>
        <p:nvSpPr>
          <p:cNvPr id="19459" name="Rectangle 2"/>
          <p:cNvSpPr>
            <a:spLocks noGrp="1" noChangeArrowheads="1"/>
          </p:cNvSpPr>
          <p:nvPr>
            <p:ph type="body" idx="1"/>
          </p:nvPr>
        </p:nvSpPr>
        <p:spPr/>
        <p:txBody>
          <a:bodyPr/>
          <a:lstStyle/>
          <a:p>
            <a:pPr eaLnBrk="1" hangingPunct="1">
              <a:buFontTx/>
              <a:buNone/>
              <a:defRPr/>
            </a:pPr>
            <a:r>
              <a:rPr lang="en-US" sz="4000" dirty="0" smtClean="0"/>
              <a:t>Audi</a:t>
            </a:r>
          </a:p>
          <a:p>
            <a:pPr eaLnBrk="1" hangingPunct="1">
              <a:defRPr/>
            </a:pPr>
            <a:r>
              <a:rPr lang="en-US" dirty="0" smtClean="0"/>
              <a:t>Cars took off from a standing position</a:t>
            </a:r>
          </a:p>
          <a:p>
            <a:pPr eaLnBrk="1" hangingPunct="1">
              <a:defRPr/>
            </a:pPr>
            <a:r>
              <a:rPr lang="en-US" dirty="0" smtClean="0"/>
              <a:t>Driver error, claimed Audi…</a:t>
            </a:r>
          </a:p>
          <a:p>
            <a:pPr eaLnBrk="1" hangingPunct="1">
              <a:defRPr/>
            </a:pPr>
            <a:r>
              <a:rPr lang="en-US" dirty="0" smtClean="0"/>
              <a:t>Whose error was it?</a:t>
            </a:r>
          </a:p>
        </p:txBody>
      </p:sp>
      <p:sp>
        <p:nvSpPr>
          <p:cNvPr id="19460" name="Rectangle 3"/>
          <p:cNvSpPr>
            <a:spLocks noGrp="1" noChangeArrowheads="1"/>
          </p:cNvSpPr>
          <p:nvPr>
            <p:ph type="title"/>
          </p:nvPr>
        </p:nvSpPr>
        <p:spPr>
          <a:xfrm>
            <a:off x="460375" y="95250"/>
            <a:ext cx="8374063" cy="1143000"/>
          </a:xfrm>
        </p:spPr>
        <p:txBody>
          <a:bodyPr/>
          <a:lstStyle/>
          <a:p>
            <a:pPr eaLnBrk="1" hangingPunct="1">
              <a:defRPr/>
            </a:pPr>
            <a:r>
              <a:rPr lang="en-US" dirty="0" smtClean="0"/>
              <a:t>Our history hurts us…             </a:t>
            </a:r>
            <a:r>
              <a:rPr lang="en-US" sz="3200" dirty="0" smtClean="0"/>
              <a:t>- 8</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p:txBody>
          <a:bodyPr/>
          <a:lstStyle/>
          <a:p>
            <a:pPr>
              <a:defRPr/>
            </a:pPr>
            <a:r>
              <a:rPr lang="en-US" smtClean="0"/>
              <a:t>Fall 2010</a:t>
            </a:r>
            <a:endParaRPr lang="en-US"/>
          </a:p>
        </p:txBody>
      </p:sp>
      <p:sp>
        <p:nvSpPr>
          <p:cNvPr id="20483" name="Rectangle 2"/>
          <p:cNvSpPr>
            <a:spLocks noGrp="1" noChangeArrowheads="1"/>
          </p:cNvSpPr>
          <p:nvPr>
            <p:ph type="title"/>
          </p:nvPr>
        </p:nvSpPr>
        <p:spPr>
          <a:xfrm>
            <a:off x="422275" y="95250"/>
            <a:ext cx="8374063" cy="1143000"/>
          </a:xfrm>
        </p:spPr>
        <p:txBody>
          <a:bodyPr/>
          <a:lstStyle/>
          <a:p>
            <a:pPr eaLnBrk="1" hangingPunct="1">
              <a:defRPr/>
            </a:pPr>
            <a:r>
              <a:rPr lang="en-US" dirty="0" smtClean="0"/>
              <a:t>Our history hurts us…             </a:t>
            </a:r>
            <a:r>
              <a:rPr lang="en-US" sz="3200" dirty="0" smtClean="0"/>
              <a:t>- 9</a:t>
            </a:r>
          </a:p>
        </p:txBody>
      </p:sp>
      <p:sp>
        <p:nvSpPr>
          <p:cNvPr id="20484" name="Rectangle 3"/>
          <p:cNvSpPr>
            <a:spLocks noGrp="1" noChangeArrowheads="1"/>
          </p:cNvSpPr>
          <p:nvPr>
            <p:ph type="body" idx="1"/>
          </p:nvPr>
        </p:nvSpPr>
        <p:spPr>
          <a:xfrm>
            <a:off x="1158875" y="1958975"/>
            <a:ext cx="4792663" cy="1139825"/>
          </a:xfrm>
        </p:spPr>
        <p:txBody>
          <a:bodyPr/>
          <a:lstStyle/>
          <a:p>
            <a:pPr eaLnBrk="1" hangingPunct="1">
              <a:buFontTx/>
              <a:buNone/>
              <a:defRPr/>
            </a:pPr>
            <a:r>
              <a:rPr lang="en-US" kern="1200" dirty="0" smtClean="0">
                <a:cs typeface="Arial" charset="0"/>
                <a:hlinkClick r:id="rId3" action="ppaction://hlinkfile"/>
              </a:rPr>
              <a:t>	</a:t>
            </a:r>
            <a:r>
              <a:rPr lang="en-US" kern="1200" dirty="0" smtClean="0">
                <a:cs typeface="Arial" charset="0"/>
                <a:hlinkClick r:id="rId4" action="ppaction://hlinkfile"/>
              </a:rPr>
              <a:t>NASA’s Mars Orbiter space probe</a:t>
            </a:r>
            <a:endParaRPr lang="en-US" kern="1200" dirty="0" smtClean="0">
              <a:cs typeface="Arial" charset="0"/>
              <a:hlinkClick r:id="rId3" action="ppaction://hlinkfile"/>
            </a:endParaRPr>
          </a:p>
        </p:txBody>
      </p:sp>
      <p:sp>
        <p:nvSpPr>
          <p:cNvPr id="39941" name="Rectangle 10"/>
          <p:cNvSpPr>
            <a:spLocks noChangeArrowheads="1"/>
          </p:cNvSpPr>
          <p:nvPr/>
        </p:nvSpPr>
        <p:spPr bwMode="auto">
          <a:xfrm>
            <a:off x="1158875" y="3549650"/>
            <a:ext cx="4792663" cy="1139825"/>
          </a:xfrm>
          <a:prstGeom prst="rect">
            <a:avLst/>
          </a:prstGeom>
          <a:noFill/>
          <a:ln w="9525">
            <a:noFill/>
            <a:miter lim="800000"/>
            <a:headEnd/>
            <a:tailEnd/>
          </a:ln>
        </p:spPr>
        <p:txBody>
          <a:bodyPr/>
          <a:lstStyle/>
          <a:p>
            <a:pPr marL="342900" indent="-342900">
              <a:spcBef>
                <a:spcPct val="20000"/>
              </a:spcBef>
              <a:buClr>
                <a:schemeClr val="tx2"/>
              </a:buClr>
            </a:pPr>
            <a:r>
              <a:rPr lang="en-US" sz="3200">
                <a:solidFill>
                  <a:schemeClr val="tx2"/>
                </a:solidFill>
              </a:rPr>
              <a:t>	</a:t>
            </a:r>
            <a:r>
              <a:rPr lang="en-US" sz="3200">
                <a:solidFill>
                  <a:schemeClr val="tx2"/>
                </a:solidFill>
                <a:hlinkClick r:id="rId3" action="ppaction://hlinkfile"/>
              </a:rPr>
              <a:t>NASA’s Polar Lander Mars space probe</a:t>
            </a:r>
            <a:endParaRPr lang="en-US" sz="3200">
              <a:solidFill>
                <a:schemeClr val="tx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p:txBody>
          <a:bodyPr/>
          <a:lstStyle/>
          <a:p>
            <a:pPr>
              <a:defRPr/>
            </a:pPr>
            <a:r>
              <a:rPr lang="en-US" smtClean="0"/>
              <a:t>Fall 2010</a:t>
            </a:r>
            <a:endParaRPr lang="en-US"/>
          </a:p>
        </p:txBody>
      </p:sp>
      <p:sp>
        <p:nvSpPr>
          <p:cNvPr id="21507" name="Rectangle 2"/>
          <p:cNvSpPr>
            <a:spLocks noGrp="1" noChangeArrowheads="1"/>
          </p:cNvSpPr>
          <p:nvPr>
            <p:ph type="title"/>
          </p:nvPr>
        </p:nvSpPr>
        <p:spPr>
          <a:xfrm>
            <a:off x="422275" y="95250"/>
            <a:ext cx="8374063" cy="1143000"/>
          </a:xfrm>
        </p:spPr>
        <p:txBody>
          <a:bodyPr/>
          <a:lstStyle/>
          <a:p>
            <a:pPr eaLnBrk="1" hangingPunct="1">
              <a:defRPr/>
            </a:pPr>
            <a:r>
              <a:rPr lang="en-US" sz="4000" dirty="0" smtClean="0"/>
              <a:t>Our history hurts us…             </a:t>
            </a:r>
            <a:r>
              <a:rPr lang="en-US" sz="3200" dirty="0" smtClean="0"/>
              <a:t>- 10</a:t>
            </a:r>
          </a:p>
        </p:txBody>
      </p:sp>
      <p:sp>
        <p:nvSpPr>
          <p:cNvPr id="21508" name="Rectangle 3"/>
          <p:cNvSpPr>
            <a:spLocks noGrp="1" noChangeArrowheads="1"/>
          </p:cNvSpPr>
          <p:nvPr>
            <p:ph type="body" idx="1"/>
          </p:nvPr>
        </p:nvSpPr>
        <p:spPr/>
        <p:txBody>
          <a:bodyPr/>
          <a:lstStyle/>
          <a:p>
            <a:pPr eaLnBrk="1" hangingPunct="1">
              <a:defRPr/>
            </a:pPr>
            <a:r>
              <a:rPr lang="en-US" dirty="0" smtClean="0"/>
              <a:t>NASA space probe</a:t>
            </a:r>
          </a:p>
          <a:p>
            <a:pPr eaLnBrk="1" hangingPunct="1">
              <a:defRPr/>
            </a:pPr>
            <a:r>
              <a:rPr lang="en-US" dirty="0" smtClean="0"/>
              <a:t>Lost major mission over units mistake</a:t>
            </a:r>
          </a:p>
          <a:p>
            <a:pPr eaLnBrk="1" hangingPunct="1">
              <a:defRPr/>
            </a:pPr>
            <a:r>
              <a:rPr lang="en-US" dirty="0" smtClean="0"/>
              <a:t>JPL group worked in SI units</a:t>
            </a:r>
          </a:p>
          <a:p>
            <a:pPr eaLnBrk="1" hangingPunct="1">
              <a:defRPr/>
            </a:pPr>
            <a:r>
              <a:rPr lang="en-US" dirty="0" smtClean="0"/>
              <a:t>Colorado group worked in English units</a:t>
            </a:r>
          </a:p>
          <a:p>
            <a:pPr eaLnBrk="1" hangingPunct="1">
              <a:defRPr/>
            </a:pPr>
            <a:r>
              <a:rPr lang="en-US" dirty="0" smtClean="0"/>
              <a:t>Combining results led to bad numbers</a:t>
            </a:r>
          </a:p>
          <a:p>
            <a:pPr eaLnBrk="1" hangingPunct="1">
              <a:defRPr/>
            </a:pPr>
            <a:r>
              <a:rPr lang="en-US" dirty="0" smtClean="0"/>
              <a:t>Type checking issues?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p:txBody>
          <a:bodyPr/>
          <a:lstStyle/>
          <a:p>
            <a:pPr>
              <a:defRPr/>
            </a:pPr>
            <a:r>
              <a:rPr lang="en-US" smtClean="0"/>
              <a:t>Fall 2010</a:t>
            </a:r>
            <a:endParaRPr lang="en-US"/>
          </a:p>
        </p:txBody>
      </p:sp>
      <p:sp>
        <p:nvSpPr>
          <p:cNvPr id="223234" name="Rectangle 2"/>
          <p:cNvSpPr>
            <a:spLocks noChangeArrowheads="1"/>
          </p:cNvSpPr>
          <p:nvPr/>
        </p:nvSpPr>
        <p:spPr bwMode="auto">
          <a:xfrm rot="2700000">
            <a:off x="4273550" y="1962150"/>
            <a:ext cx="3562350" cy="3562350"/>
          </a:xfrm>
          <a:prstGeom prst="rect">
            <a:avLst/>
          </a:prstGeom>
          <a:solidFill>
            <a:srgbClr val="FFFF00"/>
          </a:solidFill>
          <a:ln w="28575">
            <a:solidFill>
              <a:schemeClr val="folHlink"/>
            </a:solidFill>
            <a:miter lim="800000"/>
            <a:headEnd/>
            <a:tailEnd/>
          </a:ln>
          <a:effectLst>
            <a:outerShdw dist="35921" dir="2700000" algn="ctr" rotWithShape="0">
              <a:schemeClr val="bg2"/>
            </a:outerShdw>
          </a:effectLst>
        </p:spPr>
        <p:txBody>
          <a:bodyPr rot="10800000" vert="eaVert" wrap="none" anchor="ctr"/>
          <a:lstStyle/>
          <a:p>
            <a:pPr algn="ctr" eaLnBrk="0" hangingPunct="0">
              <a:spcBef>
                <a:spcPct val="50000"/>
              </a:spcBef>
              <a:defRPr/>
            </a:pPr>
            <a:r>
              <a:rPr lang="en-US" sz="3200" dirty="0">
                <a:solidFill>
                  <a:schemeClr val="tx1"/>
                </a:solidFill>
                <a:latin typeface="Times New Roman" pitchFamily="-96" charset="0"/>
                <a:cs typeface="+mn-cs"/>
              </a:rPr>
              <a:t> </a:t>
            </a:r>
          </a:p>
        </p:txBody>
      </p:sp>
      <p:sp>
        <p:nvSpPr>
          <p:cNvPr id="41988" name="Text Box 3"/>
          <p:cNvSpPr txBox="1">
            <a:spLocks noChangeArrowheads="1"/>
          </p:cNvSpPr>
          <p:nvPr/>
        </p:nvSpPr>
        <p:spPr bwMode="auto">
          <a:xfrm>
            <a:off x="114300" y="2574925"/>
            <a:ext cx="2720975" cy="1739900"/>
          </a:xfrm>
          <a:prstGeom prst="rect">
            <a:avLst/>
          </a:prstGeom>
          <a:noFill/>
          <a:ln w="57150">
            <a:noFill/>
            <a:miter lim="800000"/>
            <a:headEnd/>
            <a:tailEnd/>
          </a:ln>
        </p:spPr>
        <p:txBody>
          <a:bodyPr>
            <a:spAutoFit/>
          </a:bodyPr>
          <a:lstStyle/>
          <a:p>
            <a:pPr algn="r" eaLnBrk="0" hangingPunct="0">
              <a:spcBef>
                <a:spcPct val="50000"/>
              </a:spcBef>
            </a:pPr>
            <a:r>
              <a:rPr lang="en-US" sz="3600">
                <a:solidFill>
                  <a:schemeClr val="tx2"/>
                </a:solidFill>
              </a:rPr>
              <a:t>What does this sign mean?</a:t>
            </a:r>
          </a:p>
        </p:txBody>
      </p:sp>
      <p:sp>
        <p:nvSpPr>
          <p:cNvPr id="41989" name="AutoShape 4"/>
          <p:cNvSpPr>
            <a:spLocks noChangeArrowheads="1"/>
          </p:cNvSpPr>
          <p:nvPr/>
        </p:nvSpPr>
        <p:spPr bwMode="auto">
          <a:xfrm>
            <a:off x="5386388" y="2052638"/>
            <a:ext cx="1250950" cy="1651000"/>
          </a:xfrm>
          <a:prstGeom prst="upArrow">
            <a:avLst>
              <a:gd name="adj1" fmla="val 37815"/>
              <a:gd name="adj2" fmla="val 55328"/>
            </a:avLst>
          </a:prstGeom>
          <a:solidFill>
            <a:srgbClr val="CC0000"/>
          </a:solidFill>
          <a:ln w="28575">
            <a:solidFill>
              <a:schemeClr val="folHlink"/>
            </a:solidFill>
            <a:miter lim="800000"/>
            <a:headEnd/>
            <a:tailEnd/>
          </a:ln>
        </p:spPr>
        <p:txBody>
          <a:bodyPr anchor="ctr">
            <a:spAutoFit/>
          </a:bodyPr>
          <a:lstStyle/>
          <a:p>
            <a:endParaRPr lang="en-US"/>
          </a:p>
        </p:txBody>
      </p:sp>
      <p:sp>
        <p:nvSpPr>
          <p:cNvPr id="41990" name="Line 5"/>
          <p:cNvSpPr>
            <a:spLocks noChangeShapeType="1"/>
          </p:cNvSpPr>
          <p:nvPr/>
        </p:nvSpPr>
        <p:spPr bwMode="auto">
          <a:xfrm>
            <a:off x="5651500" y="2692400"/>
            <a:ext cx="393700" cy="0"/>
          </a:xfrm>
          <a:prstGeom prst="line">
            <a:avLst/>
          </a:prstGeom>
          <a:noFill/>
          <a:ln w="57150">
            <a:noFill/>
            <a:round/>
            <a:headEnd/>
            <a:tailEnd/>
          </a:ln>
        </p:spPr>
        <p:txBody>
          <a:bodyPr>
            <a:spAutoFit/>
          </a:bodyPr>
          <a:lstStyle/>
          <a:p>
            <a:endParaRPr lang="en-US"/>
          </a:p>
        </p:txBody>
      </p:sp>
      <p:pic>
        <p:nvPicPr>
          <p:cNvPr id="41991" name="Picture 18"/>
          <p:cNvPicPr>
            <a:picLocks noChangeAspect="1" noChangeArrowheads="1"/>
          </p:cNvPicPr>
          <p:nvPr/>
        </p:nvPicPr>
        <p:blipFill>
          <a:blip r:embed="rId3" cstate="print"/>
          <a:srcRect/>
          <a:stretch>
            <a:fillRect/>
          </a:stretch>
        </p:blipFill>
        <p:spPr bwMode="auto">
          <a:xfrm>
            <a:off x="5402263" y="3844925"/>
            <a:ext cx="1263650" cy="1444625"/>
          </a:xfrm>
          <a:prstGeom prst="rect">
            <a:avLst/>
          </a:prstGeom>
          <a:noFill/>
          <a:ln w="9525">
            <a:noFill/>
            <a:miter lim="800000"/>
            <a:headEnd/>
            <a:tailEnd/>
          </a:ln>
        </p:spPr>
      </p:pic>
      <p:sp>
        <p:nvSpPr>
          <p:cNvPr id="22536" name="Rectangle 23"/>
          <p:cNvSpPr>
            <a:spLocks noGrp="1" noChangeArrowheads="1"/>
          </p:cNvSpPr>
          <p:nvPr>
            <p:ph type="title"/>
          </p:nvPr>
        </p:nvSpPr>
        <p:spPr>
          <a:xfrm>
            <a:off x="914400" y="169863"/>
            <a:ext cx="7113588" cy="962025"/>
          </a:xfrm>
        </p:spPr>
        <p:txBody>
          <a:bodyPr/>
          <a:lstStyle/>
          <a:p>
            <a:pPr eaLnBrk="1" hangingPunct="1">
              <a:defRPr/>
            </a:pPr>
            <a:r>
              <a:rPr lang="en-US" sz="4000" dirty="0" smtClean="0"/>
              <a:t>Culture	</a:t>
            </a:r>
            <a:r>
              <a:rPr lang="en-US" sz="3200" dirty="0" smtClean="0"/>
              <a:t>-1</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2"/>
          <p:cNvSpPr>
            <a:spLocks noGrp="1"/>
          </p:cNvSpPr>
          <p:nvPr>
            <p:ph type="dt" sz="quarter" idx="10"/>
          </p:nvPr>
        </p:nvSpPr>
        <p:spPr/>
        <p:txBody>
          <a:bodyPr/>
          <a:lstStyle/>
          <a:p>
            <a:pPr>
              <a:defRPr/>
            </a:pPr>
            <a:r>
              <a:rPr lang="en-US" smtClean="0"/>
              <a:t>Fall 2010</a:t>
            </a:r>
            <a:endParaRPr lang="en-US"/>
          </a:p>
        </p:txBody>
      </p:sp>
      <p:sp>
        <p:nvSpPr>
          <p:cNvPr id="185346" name="Rectangle 2"/>
          <p:cNvSpPr>
            <a:spLocks noChangeArrowheads="1"/>
          </p:cNvSpPr>
          <p:nvPr/>
        </p:nvSpPr>
        <p:spPr bwMode="auto">
          <a:xfrm rot="2700000">
            <a:off x="4273550" y="1962150"/>
            <a:ext cx="3562350" cy="3562350"/>
          </a:xfrm>
          <a:prstGeom prst="rect">
            <a:avLst/>
          </a:prstGeom>
          <a:solidFill>
            <a:srgbClr val="FFFF00"/>
          </a:solidFill>
          <a:ln w="28575">
            <a:solidFill>
              <a:schemeClr val="folHlink"/>
            </a:solidFill>
            <a:miter lim="800000"/>
            <a:headEnd/>
            <a:tailEnd/>
          </a:ln>
          <a:effectLst>
            <a:outerShdw dist="35921" dir="2700000" algn="ctr" rotWithShape="0">
              <a:schemeClr val="bg2"/>
            </a:outerShdw>
          </a:effectLst>
        </p:spPr>
        <p:txBody>
          <a:bodyPr rot="10800000" vert="eaVert" wrap="none" anchor="ctr"/>
          <a:lstStyle/>
          <a:p>
            <a:pPr algn="ctr" eaLnBrk="0" hangingPunct="0">
              <a:spcBef>
                <a:spcPct val="50000"/>
              </a:spcBef>
              <a:defRPr/>
            </a:pPr>
            <a:r>
              <a:rPr lang="en-US" sz="3200" dirty="0">
                <a:solidFill>
                  <a:schemeClr val="tx1"/>
                </a:solidFill>
                <a:latin typeface="Times New Roman" pitchFamily="-96" charset="0"/>
                <a:cs typeface="+mn-cs"/>
              </a:rPr>
              <a:t> </a:t>
            </a:r>
          </a:p>
        </p:txBody>
      </p:sp>
      <p:sp>
        <p:nvSpPr>
          <p:cNvPr id="43012" name="Text Box 3"/>
          <p:cNvSpPr txBox="1">
            <a:spLocks noChangeArrowheads="1"/>
          </p:cNvSpPr>
          <p:nvPr/>
        </p:nvSpPr>
        <p:spPr bwMode="auto">
          <a:xfrm>
            <a:off x="114300" y="2574925"/>
            <a:ext cx="2720975" cy="1739900"/>
          </a:xfrm>
          <a:prstGeom prst="rect">
            <a:avLst/>
          </a:prstGeom>
          <a:noFill/>
          <a:ln w="57150">
            <a:noFill/>
            <a:miter lim="800000"/>
            <a:headEnd/>
            <a:tailEnd/>
          </a:ln>
        </p:spPr>
        <p:txBody>
          <a:bodyPr>
            <a:spAutoFit/>
          </a:bodyPr>
          <a:lstStyle/>
          <a:p>
            <a:pPr algn="r" eaLnBrk="0" hangingPunct="0">
              <a:spcBef>
                <a:spcPct val="50000"/>
              </a:spcBef>
            </a:pPr>
            <a:r>
              <a:rPr lang="en-US" sz="3600">
                <a:solidFill>
                  <a:schemeClr val="tx2"/>
                </a:solidFill>
              </a:rPr>
              <a:t>What does this sign mean?</a:t>
            </a:r>
          </a:p>
        </p:txBody>
      </p:sp>
      <p:sp>
        <p:nvSpPr>
          <p:cNvPr id="43013" name="AutoShape 4"/>
          <p:cNvSpPr>
            <a:spLocks noChangeArrowheads="1"/>
          </p:cNvSpPr>
          <p:nvPr/>
        </p:nvSpPr>
        <p:spPr bwMode="auto">
          <a:xfrm flipV="1">
            <a:off x="5419725" y="2174875"/>
            <a:ext cx="1250950" cy="1651000"/>
          </a:xfrm>
          <a:prstGeom prst="upArrow">
            <a:avLst>
              <a:gd name="adj1" fmla="val 37815"/>
              <a:gd name="adj2" fmla="val 55328"/>
            </a:avLst>
          </a:prstGeom>
          <a:solidFill>
            <a:srgbClr val="CC0000"/>
          </a:solidFill>
          <a:ln w="28575">
            <a:solidFill>
              <a:schemeClr val="folHlink"/>
            </a:solidFill>
            <a:miter lim="800000"/>
            <a:headEnd/>
            <a:tailEnd/>
          </a:ln>
        </p:spPr>
        <p:txBody>
          <a:bodyPr anchor="ctr">
            <a:spAutoFit/>
          </a:bodyPr>
          <a:lstStyle/>
          <a:p>
            <a:endParaRPr lang="en-US"/>
          </a:p>
        </p:txBody>
      </p:sp>
      <p:sp>
        <p:nvSpPr>
          <p:cNvPr id="43014" name="Line 5"/>
          <p:cNvSpPr>
            <a:spLocks noChangeShapeType="1"/>
          </p:cNvSpPr>
          <p:nvPr/>
        </p:nvSpPr>
        <p:spPr bwMode="auto">
          <a:xfrm>
            <a:off x="5651500" y="2692400"/>
            <a:ext cx="393700" cy="0"/>
          </a:xfrm>
          <a:prstGeom prst="line">
            <a:avLst/>
          </a:prstGeom>
          <a:noFill/>
          <a:ln w="57150">
            <a:noFill/>
            <a:round/>
            <a:headEnd/>
            <a:tailEnd/>
          </a:ln>
        </p:spPr>
        <p:txBody>
          <a:bodyPr>
            <a:spAutoFit/>
          </a:bodyPr>
          <a:lstStyle/>
          <a:p>
            <a:endParaRPr lang="en-US"/>
          </a:p>
        </p:txBody>
      </p:sp>
      <p:grpSp>
        <p:nvGrpSpPr>
          <p:cNvPr id="43015" name="Group 6"/>
          <p:cNvGrpSpPr>
            <a:grpSpLocks/>
          </p:cNvGrpSpPr>
          <p:nvPr/>
        </p:nvGrpSpPr>
        <p:grpSpPr bwMode="auto">
          <a:xfrm>
            <a:off x="5556250" y="4059238"/>
            <a:ext cx="996950" cy="1082675"/>
            <a:chOff x="3548" y="2737"/>
            <a:chExt cx="544" cy="604"/>
          </a:xfrm>
        </p:grpSpPr>
        <p:pic>
          <p:nvPicPr>
            <p:cNvPr id="43017" name="Picture 7" descr="YlogoOnYelBkgnd"/>
            <p:cNvPicPr>
              <a:picLocks noChangeAspect="1" noChangeArrowheads="1"/>
            </p:cNvPicPr>
            <p:nvPr/>
          </p:nvPicPr>
          <p:blipFill>
            <a:blip r:embed="rId3" cstate="print"/>
            <a:srcRect l="3560" t="3729" r="58527" b="51918"/>
            <a:stretch>
              <a:fillRect/>
            </a:stretch>
          </p:blipFill>
          <p:spPr bwMode="auto">
            <a:xfrm>
              <a:off x="3548" y="2737"/>
              <a:ext cx="544" cy="604"/>
            </a:xfrm>
            <a:prstGeom prst="rect">
              <a:avLst/>
            </a:prstGeom>
            <a:noFill/>
            <a:ln w="9525">
              <a:noFill/>
              <a:miter lim="800000"/>
              <a:headEnd/>
              <a:tailEnd/>
            </a:ln>
          </p:spPr>
        </p:pic>
        <p:sp>
          <p:nvSpPr>
            <p:cNvPr id="43018" name="Freeform 8"/>
            <p:cNvSpPr>
              <a:spLocks/>
            </p:cNvSpPr>
            <p:nvPr/>
          </p:nvSpPr>
          <p:spPr bwMode="auto">
            <a:xfrm>
              <a:off x="3552" y="2745"/>
              <a:ext cx="528" cy="582"/>
            </a:xfrm>
            <a:custGeom>
              <a:avLst/>
              <a:gdLst>
                <a:gd name="T0" fmla="*/ 528 w 528"/>
                <a:gd name="T1" fmla="*/ 72 h 582"/>
                <a:gd name="T2" fmla="*/ 474 w 528"/>
                <a:gd name="T3" fmla="*/ 72 h 582"/>
                <a:gd name="T4" fmla="*/ 348 w 528"/>
                <a:gd name="T5" fmla="*/ 291 h 582"/>
                <a:gd name="T6" fmla="*/ 351 w 528"/>
                <a:gd name="T7" fmla="*/ 486 h 582"/>
                <a:gd name="T8" fmla="*/ 402 w 528"/>
                <a:gd name="T9" fmla="*/ 486 h 582"/>
                <a:gd name="T10" fmla="*/ 399 w 528"/>
                <a:gd name="T11" fmla="*/ 579 h 582"/>
                <a:gd name="T12" fmla="*/ 147 w 528"/>
                <a:gd name="T13" fmla="*/ 582 h 582"/>
                <a:gd name="T14" fmla="*/ 144 w 528"/>
                <a:gd name="T15" fmla="*/ 486 h 582"/>
                <a:gd name="T16" fmla="*/ 192 w 528"/>
                <a:gd name="T17" fmla="*/ 489 h 582"/>
                <a:gd name="T18" fmla="*/ 195 w 528"/>
                <a:gd name="T19" fmla="*/ 291 h 582"/>
                <a:gd name="T20" fmla="*/ 48 w 528"/>
                <a:gd name="T21" fmla="*/ 72 h 582"/>
                <a:gd name="T22" fmla="*/ 3 w 528"/>
                <a:gd name="T23" fmla="*/ 75 h 582"/>
                <a:gd name="T24" fmla="*/ 0 w 528"/>
                <a:gd name="T25" fmla="*/ 0 h 582"/>
                <a:gd name="T26" fmla="*/ 144 w 528"/>
                <a:gd name="T27" fmla="*/ 0 h 582"/>
                <a:gd name="T28" fmla="*/ 273 w 528"/>
                <a:gd name="T29" fmla="*/ 189 h 582"/>
                <a:gd name="T30" fmla="*/ 375 w 528"/>
                <a:gd name="T31" fmla="*/ 0 h 582"/>
                <a:gd name="T32" fmla="*/ 528 w 528"/>
                <a:gd name="T33" fmla="*/ 0 h 582"/>
                <a:gd name="T34" fmla="*/ 528 w 528"/>
                <a:gd name="T35" fmla="*/ 72 h 5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8"/>
                <a:gd name="T55" fmla="*/ 0 h 582"/>
                <a:gd name="T56" fmla="*/ 528 w 528"/>
                <a:gd name="T57" fmla="*/ 582 h 5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8" h="582">
                  <a:moveTo>
                    <a:pt x="528" y="72"/>
                  </a:moveTo>
                  <a:lnTo>
                    <a:pt x="474" y="72"/>
                  </a:lnTo>
                  <a:lnTo>
                    <a:pt x="348" y="291"/>
                  </a:lnTo>
                  <a:lnTo>
                    <a:pt x="351" y="486"/>
                  </a:lnTo>
                  <a:lnTo>
                    <a:pt x="402" y="486"/>
                  </a:lnTo>
                  <a:lnTo>
                    <a:pt x="399" y="579"/>
                  </a:lnTo>
                  <a:lnTo>
                    <a:pt x="147" y="582"/>
                  </a:lnTo>
                  <a:lnTo>
                    <a:pt x="144" y="486"/>
                  </a:lnTo>
                  <a:lnTo>
                    <a:pt x="192" y="489"/>
                  </a:lnTo>
                  <a:lnTo>
                    <a:pt x="195" y="291"/>
                  </a:lnTo>
                  <a:lnTo>
                    <a:pt x="48" y="72"/>
                  </a:lnTo>
                  <a:lnTo>
                    <a:pt x="3" y="75"/>
                  </a:lnTo>
                  <a:lnTo>
                    <a:pt x="0" y="0"/>
                  </a:lnTo>
                  <a:lnTo>
                    <a:pt x="144" y="0"/>
                  </a:lnTo>
                  <a:lnTo>
                    <a:pt x="273" y="189"/>
                  </a:lnTo>
                  <a:lnTo>
                    <a:pt x="375" y="0"/>
                  </a:lnTo>
                  <a:lnTo>
                    <a:pt x="528" y="0"/>
                  </a:lnTo>
                  <a:lnTo>
                    <a:pt x="528" y="72"/>
                  </a:lnTo>
                  <a:close/>
                </a:path>
              </a:pathLst>
            </a:custGeom>
            <a:noFill/>
            <a:ln w="38100">
              <a:solidFill>
                <a:srgbClr val="333399"/>
              </a:solidFill>
              <a:round/>
              <a:headEnd/>
              <a:tailEnd/>
            </a:ln>
          </p:spPr>
          <p:txBody>
            <a:bodyPr>
              <a:spAutoFit/>
            </a:bodyPr>
            <a:lstStyle/>
            <a:p>
              <a:endParaRPr lang="en-US"/>
            </a:p>
          </p:txBody>
        </p:sp>
      </p:grpSp>
      <p:sp>
        <p:nvSpPr>
          <p:cNvPr id="23560" name="Rectangle 19"/>
          <p:cNvSpPr>
            <a:spLocks noGrp="1" noChangeArrowheads="1"/>
          </p:cNvSpPr>
          <p:nvPr>
            <p:ph type="title"/>
          </p:nvPr>
        </p:nvSpPr>
        <p:spPr>
          <a:xfrm>
            <a:off x="914400" y="169863"/>
            <a:ext cx="7113588" cy="962025"/>
          </a:xfrm>
        </p:spPr>
        <p:txBody>
          <a:bodyPr/>
          <a:lstStyle/>
          <a:p>
            <a:pPr eaLnBrk="1" hangingPunct="1">
              <a:defRPr/>
            </a:pPr>
            <a:r>
              <a:rPr lang="en-US" dirty="0" smtClean="0"/>
              <a:t>Culture	</a:t>
            </a:r>
            <a:r>
              <a:rPr lang="en-US" sz="3200" dirty="0" smtClean="0"/>
              <a:t>-2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p:txBody>
          <a:bodyPr/>
          <a:lstStyle/>
          <a:p>
            <a:pPr>
              <a:defRPr/>
            </a:pPr>
            <a:r>
              <a:rPr lang="en-US" smtClean="0"/>
              <a:t>Fall 2010</a:t>
            </a:r>
            <a:endParaRPr lang="en-US"/>
          </a:p>
        </p:txBody>
      </p:sp>
      <p:sp>
        <p:nvSpPr>
          <p:cNvPr id="5123" name="Rectangle 4"/>
          <p:cNvSpPr>
            <a:spLocks noGrp="1" noChangeArrowheads="1"/>
          </p:cNvSpPr>
          <p:nvPr>
            <p:ph type="title"/>
          </p:nvPr>
        </p:nvSpPr>
        <p:spPr>
          <a:xfrm>
            <a:off x="234950" y="209550"/>
            <a:ext cx="8486264" cy="1143000"/>
          </a:xfrm>
        </p:spPr>
        <p:txBody>
          <a:bodyPr/>
          <a:lstStyle/>
          <a:p>
            <a:pPr eaLnBrk="1" hangingPunct="1">
              <a:defRPr/>
            </a:pPr>
            <a:r>
              <a:rPr lang="en-US" dirty="0" smtClean="0"/>
              <a:t>Is Discussion about Interface? - </a:t>
            </a:r>
            <a:r>
              <a:rPr lang="en-US" sz="3200" dirty="0" smtClean="0"/>
              <a:t>2</a:t>
            </a:r>
          </a:p>
        </p:txBody>
      </p:sp>
      <p:sp>
        <p:nvSpPr>
          <p:cNvPr id="5124" name="Rectangle 5"/>
          <p:cNvSpPr>
            <a:spLocks noGrp="1" noChangeArrowheads="1"/>
          </p:cNvSpPr>
          <p:nvPr>
            <p:ph type="body" idx="1"/>
          </p:nvPr>
        </p:nvSpPr>
        <p:spPr/>
        <p:txBody>
          <a:bodyPr/>
          <a:lstStyle/>
          <a:p>
            <a:pPr eaLnBrk="1" hangingPunct="1">
              <a:defRPr/>
            </a:pPr>
            <a:r>
              <a:rPr lang="en-US" dirty="0" smtClean="0"/>
              <a:t>Do we often discuss telephone interfaces?</a:t>
            </a:r>
          </a:p>
          <a:p>
            <a:pPr eaLnBrk="1" hangingPunct="1">
              <a:defRPr/>
            </a:pPr>
            <a:r>
              <a:rPr lang="en-US" dirty="0" smtClean="0"/>
              <a:t>Does dancer look at his/her feet?</a:t>
            </a:r>
          </a:p>
          <a:p>
            <a:pPr eaLnBrk="1" hangingPunct="1">
              <a:defRPr/>
            </a:pPr>
            <a:r>
              <a:rPr lang="en-US" dirty="0" smtClean="0"/>
              <a:t>Does guitar player look at string?</a:t>
            </a:r>
          </a:p>
          <a:p>
            <a:pPr eaLnBrk="1" hangingPunct="1">
              <a:defRPr/>
            </a:pPr>
            <a:r>
              <a:rPr lang="en-US" dirty="0" smtClean="0"/>
              <a:t>Does driver look at pedals?</a:t>
            </a:r>
          </a:p>
          <a:p>
            <a:pPr eaLnBrk="1" hangingPunct="1">
              <a:defRPr/>
            </a:pPr>
            <a:r>
              <a:rPr lang="en-US" dirty="0" smtClean="0"/>
              <a:t>Does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p:txBody>
          <a:bodyPr/>
          <a:lstStyle/>
          <a:p>
            <a:pPr>
              <a:defRPr/>
            </a:pPr>
            <a:r>
              <a:rPr lang="en-US" smtClean="0"/>
              <a:t>Fall 2010</a:t>
            </a:r>
            <a:endParaRPr lang="en-US"/>
          </a:p>
        </p:txBody>
      </p:sp>
      <p:pic>
        <p:nvPicPr>
          <p:cNvPr id="44035" name="Picture 2"/>
          <p:cNvPicPr>
            <a:picLocks noChangeAspect="1" noChangeArrowheads="1"/>
          </p:cNvPicPr>
          <p:nvPr/>
        </p:nvPicPr>
        <p:blipFill>
          <a:blip r:embed="rId2" cstate="print"/>
          <a:srcRect/>
          <a:stretch>
            <a:fillRect/>
          </a:stretch>
        </p:blipFill>
        <p:spPr bwMode="auto">
          <a:xfrm>
            <a:off x="177800" y="174625"/>
            <a:ext cx="3316288" cy="2489200"/>
          </a:xfrm>
          <a:prstGeom prst="rect">
            <a:avLst/>
          </a:prstGeom>
          <a:noFill/>
          <a:ln w="9525">
            <a:noFill/>
            <a:miter lim="800000"/>
            <a:headEnd/>
            <a:tailEnd/>
          </a:ln>
        </p:spPr>
      </p:pic>
      <p:pic>
        <p:nvPicPr>
          <p:cNvPr id="44036" name="Picture 3"/>
          <p:cNvPicPr>
            <a:picLocks noChangeAspect="1" noChangeArrowheads="1"/>
          </p:cNvPicPr>
          <p:nvPr/>
        </p:nvPicPr>
        <p:blipFill>
          <a:blip r:embed="rId3" cstate="print"/>
          <a:srcRect/>
          <a:stretch>
            <a:fillRect/>
          </a:stretch>
        </p:blipFill>
        <p:spPr bwMode="auto">
          <a:xfrm>
            <a:off x="3243263" y="863600"/>
            <a:ext cx="2836862" cy="3779838"/>
          </a:xfrm>
          <a:prstGeom prst="rect">
            <a:avLst/>
          </a:prstGeom>
          <a:noFill/>
          <a:ln w="9525">
            <a:noFill/>
            <a:miter lim="800000"/>
            <a:headEnd/>
            <a:tailEnd/>
          </a:ln>
        </p:spPr>
      </p:pic>
      <p:pic>
        <p:nvPicPr>
          <p:cNvPr id="44037" name="Picture 4"/>
          <p:cNvPicPr>
            <a:picLocks noChangeAspect="1" noChangeArrowheads="1"/>
          </p:cNvPicPr>
          <p:nvPr/>
        </p:nvPicPr>
        <p:blipFill>
          <a:blip r:embed="rId4" cstate="print"/>
          <a:srcRect/>
          <a:stretch>
            <a:fillRect/>
          </a:stretch>
        </p:blipFill>
        <p:spPr bwMode="auto">
          <a:xfrm>
            <a:off x="0" y="3716338"/>
            <a:ext cx="3649663" cy="2738437"/>
          </a:xfrm>
          <a:prstGeom prst="rect">
            <a:avLst/>
          </a:prstGeom>
          <a:noFill/>
          <a:ln w="9525">
            <a:noFill/>
            <a:miter lim="800000"/>
            <a:headEnd/>
            <a:tailEnd/>
          </a:ln>
        </p:spPr>
      </p:pic>
      <p:pic>
        <p:nvPicPr>
          <p:cNvPr id="44038" name="Picture 5"/>
          <p:cNvPicPr>
            <a:picLocks noChangeAspect="1" noChangeArrowheads="1"/>
          </p:cNvPicPr>
          <p:nvPr/>
        </p:nvPicPr>
        <p:blipFill>
          <a:blip r:embed="rId5" cstate="print"/>
          <a:srcRect/>
          <a:stretch>
            <a:fillRect/>
          </a:stretch>
        </p:blipFill>
        <p:spPr bwMode="auto">
          <a:xfrm>
            <a:off x="5272088" y="3836988"/>
            <a:ext cx="3843337" cy="2884487"/>
          </a:xfrm>
          <a:prstGeom prst="rect">
            <a:avLst/>
          </a:prstGeom>
          <a:noFill/>
          <a:ln w="9525">
            <a:noFill/>
            <a:miter lim="800000"/>
            <a:headEnd/>
            <a:tailEnd/>
          </a:ln>
        </p:spPr>
      </p:pic>
      <p:pic>
        <p:nvPicPr>
          <p:cNvPr id="44039" name="Picture 6"/>
          <p:cNvPicPr>
            <a:picLocks noChangeAspect="1" noChangeArrowheads="1"/>
          </p:cNvPicPr>
          <p:nvPr/>
        </p:nvPicPr>
        <p:blipFill>
          <a:blip r:embed="rId6" cstate="print"/>
          <a:srcRect/>
          <a:stretch>
            <a:fillRect/>
          </a:stretch>
        </p:blipFill>
        <p:spPr bwMode="auto">
          <a:xfrm>
            <a:off x="6070600" y="292100"/>
            <a:ext cx="2895600" cy="3859213"/>
          </a:xfrm>
          <a:prstGeom prst="rect">
            <a:avLst/>
          </a:prstGeom>
          <a:noFill/>
          <a:ln w="9525">
            <a:noFill/>
            <a:miter lim="800000"/>
            <a:headEnd/>
            <a:tailEnd/>
          </a:ln>
        </p:spPr>
      </p:pic>
      <p:sp>
        <p:nvSpPr>
          <p:cNvPr id="10" name="Title 1"/>
          <p:cNvSpPr txBox="1">
            <a:spLocks/>
          </p:cNvSpPr>
          <p:nvPr/>
        </p:nvSpPr>
        <p:spPr bwMode="auto">
          <a:xfrm>
            <a:off x="3176588" y="-257175"/>
            <a:ext cx="2974975" cy="1143000"/>
          </a:xfrm>
          <a:prstGeom prst="rect">
            <a:avLst/>
          </a:prstGeom>
          <a:noFill/>
          <a:ln w="9525">
            <a:noFill/>
            <a:miter lim="800000"/>
            <a:headEnd/>
            <a:tailEnd/>
          </a:ln>
          <a:effectLst/>
        </p:spPr>
        <p:txBody>
          <a:bodyPr anchor="ctr"/>
          <a:lstStyle/>
          <a:p>
            <a:pPr algn="r">
              <a:tabLst>
                <a:tab pos="2801938" algn="l"/>
              </a:tabLst>
              <a:defRPr/>
            </a:pPr>
            <a:r>
              <a:rPr lang="en-US" sz="4400" kern="0" dirty="0">
                <a:solidFill>
                  <a:schemeClr val="tx2"/>
                </a:solidFill>
                <a:latin typeface="+mj-lt"/>
                <a:ea typeface="+mj-ea"/>
                <a:cs typeface="+mj-cs"/>
              </a:rPr>
              <a:t>Culture </a:t>
            </a:r>
            <a:r>
              <a:rPr lang="en-US" sz="3600" kern="0" dirty="0">
                <a:solidFill>
                  <a:schemeClr val="tx2"/>
                </a:solidFill>
                <a:latin typeface="+mj-lt"/>
                <a:ea typeface="+mj-ea"/>
                <a:cs typeface="+mj-cs"/>
              </a:rPr>
              <a:t>- </a:t>
            </a:r>
            <a:r>
              <a:rPr lang="en-US" sz="3200" kern="0" dirty="0">
                <a:solidFill>
                  <a:schemeClr val="tx2"/>
                </a:solidFill>
                <a:latin typeface="+mj-lt"/>
                <a:ea typeface="+mj-ea"/>
                <a:cs typeface="+mj-cs"/>
              </a:rPr>
              <a:t>3</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p:txBody>
          <a:bodyPr/>
          <a:lstStyle/>
          <a:p>
            <a:pPr>
              <a:defRPr/>
            </a:pPr>
            <a:r>
              <a:rPr lang="en-US" smtClean="0"/>
              <a:t>Fall 2010</a:t>
            </a:r>
            <a:endParaRPr lang="en-US"/>
          </a:p>
        </p:txBody>
      </p:sp>
      <p:sp>
        <p:nvSpPr>
          <p:cNvPr id="10" name="Title 1"/>
          <p:cNvSpPr txBox="1">
            <a:spLocks/>
          </p:cNvSpPr>
          <p:nvPr/>
        </p:nvSpPr>
        <p:spPr bwMode="auto">
          <a:xfrm>
            <a:off x="3176588" y="-257175"/>
            <a:ext cx="2974975" cy="1143000"/>
          </a:xfrm>
          <a:prstGeom prst="rect">
            <a:avLst/>
          </a:prstGeom>
          <a:noFill/>
          <a:ln w="9525">
            <a:noFill/>
            <a:miter lim="800000"/>
            <a:headEnd/>
            <a:tailEnd/>
          </a:ln>
          <a:effectLst/>
        </p:spPr>
        <p:txBody>
          <a:bodyPr anchor="ctr"/>
          <a:lstStyle/>
          <a:p>
            <a:pPr algn="r">
              <a:tabLst>
                <a:tab pos="2801938" algn="l"/>
              </a:tabLst>
              <a:defRPr/>
            </a:pPr>
            <a:r>
              <a:rPr lang="en-US" sz="4400" kern="0" dirty="0">
                <a:solidFill>
                  <a:schemeClr val="tx2"/>
                </a:solidFill>
                <a:latin typeface="+mj-lt"/>
                <a:ea typeface="+mj-ea"/>
                <a:cs typeface="+mj-cs"/>
              </a:rPr>
              <a:t>Culture </a:t>
            </a:r>
            <a:r>
              <a:rPr lang="en-US" sz="3600" kern="0" dirty="0">
                <a:solidFill>
                  <a:schemeClr val="tx2"/>
                </a:solidFill>
                <a:latin typeface="+mj-lt"/>
                <a:ea typeface="+mj-ea"/>
                <a:cs typeface="+mj-cs"/>
              </a:rPr>
              <a:t>- </a:t>
            </a:r>
            <a:r>
              <a:rPr lang="en-US" sz="3200" kern="0" dirty="0">
                <a:solidFill>
                  <a:schemeClr val="tx2"/>
                </a:solidFill>
                <a:latin typeface="+mj-lt"/>
                <a:ea typeface="+mj-ea"/>
                <a:cs typeface="+mj-cs"/>
              </a:rPr>
              <a:t>3</a:t>
            </a:r>
          </a:p>
        </p:txBody>
      </p:sp>
      <p:pic>
        <p:nvPicPr>
          <p:cNvPr id="160771" name="Picture 3" descr="C:\Users\rfr\Desktop\chpix\2009-09-14-0859-34\IMG_0112.JPG"/>
          <p:cNvPicPr>
            <a:picLocks noChangeAspect="1" noChangeArrowheads="1"/>
          </p:cNvPicPr>
          <p:nvPr/>
        </p:nvPicPr>
        <p:blipFill>
          <a:blip r:embed="rId2" cstate="print"/>
          <a:srcRect/>
          <a:stretch>
            <a:fillRect/>
          </a:stretch>
        </p:blipFill>
        <p:spPr bwMode="auto">
          <a:xfrm>
            <a:off x="381837" y="485217"/>
            <a:ext cx="4182155" cy="5576029"/>
          </a:xfrm>
          <a:prstGeom prst="rect">
            <a:avLst/>
          </a:prstGeom>
          <a:noFill/>
        </p:spPr>
      </p:pic>
      <p:pic>
        <p:nvPicPr>
          <p:cNvPr id="160770" name="Picture 2" descr="C:\Users\rfr\Desktop\chpix\2009-09-14-0859-34\IMG_0111.JPG"/>
          <p:cNvPicPr>
            <a:picLocks noChangeAspect="1" noChangeArrowheads="1"/>
          </p:cNvPicPr>
          <p:nvPr/>
        </p:nvPicPr>
        <p:blipFill>
          <a:blip r:embed="rId3" cstate="print"/>
          <a:srcRect/>
          <a:stretch>
            <a:fillRect/>
          </a:stretch>
        </p:blipFill>
        <p:spPr bwMode="auto">
          <a:xfrm>
            <a:off x="4535789" y="818994"/>
            <a:ext cx="3995261" cy="532684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p:txBody>
          <a:bodyPr/>
          <a:lstStyle/>
          <a:p>
            <a:pPr>
              <a:defRPr/>
            </a:pPr>
            <a:r>
              <a:rPr lang="en-US" smtClean="0"/>
              <a:t>Fall 2010</a:t>
            </a:r>
            <a:endParaRPr lang="en-US"/>
          </a:p>
        </p:txBody>
      </p:sp>
      <p:sp>
        <p:nvSpPr>
          <p:cNvPr id="10" name="Title 1"/>
          <p:cNvSpPr txBox="1">
            <a:spLocks/>
          </p:cNvSpPr>
          <p:nvPr/>
        </p:nvSpPr>
        <p:spPr bwMode="auto">
          <a:xfrm>
            <a:off x="3176588" y="-257175"/>
            <a:ext cx="2974975" cy="1143000"/>
          </a:xfrm>
          <a:prstGeom prst="rect">
            <a:avLst/>
          </a:prstGeom>
          <a:noFill/>
          <a:ln w="9525">
            <a:noFill/>
            <a:miter lim="800000"/>
            <a:headEnd/>
            <a:tailEnd/>
          </a:ln>
          <a:effectLst/>
        </p:spPr>
        <p:txBody>
          <a:bodyPr anchor="ctr"/>
          <a:lstStyle/>
          <a:p>
            <a:pPr algn="r">
              <a:tabLst>
                <a:tab pos="2801938" algn="l"/>
              </a:tabLst>
              <a:defRPr/>
            </a:pPr>
            <a:r>
              <a:rPr lang="en-US" sz="4400" kern="0" dirty="0">
                <a:solidFill>
                  <a:schemeClr val="tx2"/>
                </a:solidFill>
                <a:latin typeface="+mj-lt"/>
                <a:ea typeface="+mj-ea"/>
                <a:cs typeface="+mj-cs"/>
              </a:rPr>
              <a:t>Culture </a:t>
            </a:r>
            <a:r>
              <a:rPr lang="en-US" sz="3600" kern="0" dirty="0">
                <a:solidFill>
                  <a:schemeClr val="tx2"/>
                </a:solidFill>
                <a:latin typeface="+mj-lt"/>
                <a:ea typeface="+mj-ea"/>
                <a:cs typeface="+mj-cs"/>
              </a:rPr>
              <a:t>- </a:t>
            </a:r>
            <a:r>
              <a:rPr lang="en-US" sz="3200" kern="0" dirty="0">
                <a:solidFill>
                  <a:schemeClr val="tx2"/>
                </a:solidFill>
                <a:latin typeface="+mj-lt"/>
                <a:ea typeface="+mj-ea"/>
                <a:cs typeface="+mj-cs"/>
              </a:rPr>
              <a:t>3</a:t>
            </a:r>
          </a:p>
        </p:txBody>
      </p:sp>
      <p:pic>
        <p:nvPicPr>
          <p:cNvPr id="160771" name="Picture 3" descr="C:\Users\rfr\Desktop\chpix\2009-09-14-0859-34\IMG_0112.JPG"/>
          <p:cNvPicPr>
            <a:picLocks noChangeAspect="1" noChangeArrowheads="1"/>
          </p:cNvPicPr>
          <p:nvPr/>
        </p:nvPicPr>
        <p:blipFill>
          <a:blip r:embed="rId2" cstate="print"/>
          <a:srcRect l="13455" r="13099" b="58965"/>
          <a:stretch>
            <a:fillRect/>
          </a:stretch>
        </p:blipFill>
        <p:spPr bwMode="auto">
          <a:xfrm>
            <a:off x="2774742" y="1782763"/>
            <a:ext cx="5233794" cy="3898761"/>
          </a:xfrm>
          <a:prstGeom prst="rect">
            <a:avLst/>
          </a:prstGeom>
          <a:noFill/>
          <a:ln w="28575">
            <a:solidFill>
              <a:schemeClr val="tx1"/>
            </a:solidFill>
          </a:ln>
        </p:spPr>
      </p:pic>
      <p:pic>
        <p:nvPicPr>
          <p:cNvPr id="160770" name="Picture 2" descr="C:\Users\rfr\Desktop\chpix\2009-09-14-0859-34\IMG_0111.JPG"/>
          <p:cNvPicPr>
            <a:picLocks noChangeAspect="1" noChangeArrowheads="1"/>
          </p:cNvPicPr>
          <p:nvPr/>
        </p:nvPicPr>
        <p:blipFill>
          <a:blip r:embed="rId3" cstate="print"/>
          <a:srcRect b="26150"/>
          <a:stretch>
            <a:fillRect/>
          </a:stretch>
        </p:blipFill>
        <p:spPr bwMode="auto">
          <a:xfrm>
            <a:off x="214998" y="829043"/>
            <a:ext cx="3995261" cy="3933876"/>
          </a:xfrm>
          <a:prstGeom prst="rect">
            <a:avLst/>
          </a:prstGeom>
          <a:noFill/>
          <a:ln w="28575">
            <a:solidFill>
              <a:schemeClr val="tx1"/>
            </a:solid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p:txBody>
          <a:bodyPr/>
          <a:lstStyle/>
          <a:p>
            <a:pPr>
              <a:defRPr/>
            </a:pPr>
            <a:r>
              <a:rPr lang="en-US" smtClean="0"/>
              <a:t>Fall 2010</a:t>
            </a:r>
            <a:endParaRPr lang="en-US"/>
          </a:p>
        </p:txBody>
      </p:sp>
      <p:sp>
        <p:nvSpPr>
          <p:cNvPr id="45059" name="Line 2"/>
          <p:cNvSpPr>
            <a:spLocks noChangeShapeType="1"/>
          </p:cNvSpPr>
          <p:nvPr/>
        </p:nvSpPr>
        <p:spPr bwMode="auto">
          <a:xfrm>
            <a:off x="5651500" y="2692400"/>
            <a:ext cx="393700" cy="0"/>
          </a:xfrm>
          <a:prstGeom prst="line">
            <a:avLst/>
          </a:prstGeom>
          <a:noFill/>
          <a:ln w="57150">
            <a:noFill/>
            <a:round/>
            <a:headEnd/>
            <a:tailEnd/>
          </a:ln>
        </p:spPr>
        <p:txBody>
          <a:bodyPr>
            <a:spAutoFit/>
          </a:bodyPr>
          <a:lstStyle/>
          <a:p>
            <a:endParaRPr lang="en-US"/>
          </a:p>
        </p:txBody>
      </p:sp>
      <p:sp>
        <p:nvSpPr>
          <p:cNvPr id="45060" name="Rectangle 12"/>
          <p:cNvSpPr>
            <a:spLocks noChangeArrowheads="1"/>
          </p:cNvSpPr>
          <p:nvPr/>
        </p:nvSpPr>
        <p:spPr bwMode="auto">
          <a:xfrm>
            <a:off x="914400" y="1981200"/>
            <a:ext cx="8001000" cy="4114800"/>
          </a:xfrm>
          <a:prstGeom prst="rect">
            <a:avLst/>
          </a:prstGeom>
          <a:noFill/>
          <a:ln w="9525">
            <a:noFill/>
            <a:miter lim="800000"/>
            <a:headEnd/>
            <a:tailEnd/>
          </a:ln>
        </p:spPr>
        <p:txBody>
          <a:bodyPr/>
          <a:lstStyle/>
          <a:p>
            <a:pPr marL="342900" indent="-342900">
              <a:spcBef>
                <a:spcPct val="20000"/>
              </a:spcBef>
              <a:buClr>
                <a:schemeClr val="tx2"/>
              </a:buClr>
              <a:buFontTx/>
              <a:buChar char="•"/>
            </a:pPr>
            <a:r>
              <a:rPr lang="en-US" sz="3200">
                <a:solidFill>
                  <a:schemeClr val="tx2"/>
                </a:solidFill>
              </a:rPr>
              <a:t>Up is better than down</a:t>
            </a:r>
          </a:p>
          <a:p>
            <a:pPr marL="742950" lvl="1" indent="-285750">
              <a:spcBef>
                <a:spcPct val="20000"/>
              </a:spcBef>
              <a:buClr>
                <a:schemeClr val="tx2"/>
              </a:buClr>
              <a:buFontTx/>
              <a:buChar char="-"/>
            </a:pPr>
            <a:r>
              <a:rPr lang="en-US" sz="2800">
                <a:solidFill>
                  <a:schemeClr val="tx2"/>
                </a:solidFill>
              </a:rPr>
              <a:t>Religion, Dante, …</a:t>
            </a:r>
          </a:p>
          <a:p>
            <a:pPr marL="342900" indent="-342900">
              <a:spcBef>
                <a:spcPct val="20000"/>
              </a:spcBef>
              <a:buClr>
                <a:schemeClr val="tx2"/>
              </a:buClr>
              <a:buFontTx/>
              <a:buChar char="•"/>
            </a:pPr>
            <a:r>
              <a:rPr lang="en-US" sz="3200">
                <a:solidFill>
                  <a:schemeClr val="tx2"/>
                </a:solidFill>
              </a:rPr>
              <a:t>When we refer to ourselves</a:t>
            </a:r>
          </a:p>
          <a:p>
            <a:pPr marL="742950" lvl="1" indent="-285750">
              <a:spcBef>
                <a:spcPct val="20000"/>
              </a:spcBef>
              <a:buClr>
                <a:schemeClr val="tx2"/>
              </a:buClr>
              <a:buFontTx/>
              <a:buChar char="-"/>
            </a:pPr>
            <a:r>
              <a:rPr lang="en-US" sz="2800">
                <a:solidFill>
                  <a:schemeClr val="tx2"/>
                </a:solidFill>
              </a:rPr>
              <a:t>We point to our noses?</a:t>
            </a:r>
          </a:p>
          <a:p>
            <a:pPr marL="742950" lvl="1" indent="-285750">
              <a:spcBef>
                <a:spcPct val="20000"/>
              </a:spcBef>
              <a:buClr>
                <a:schemeClr val="tx2"/>
              </a:buClr>
              <a:buFontTx/>
              <a:buChar char="-"/>
            </a:pPr>
            <a:r>
              <a:rPr lang="en-US" sz="2800">
                <a:solidFill>
                  <a:schemeClr val="tx2"/>
                </a:solidFill>
              </a:rPr>
              <a:t>Our chests?</a:t>
            </a:r>
          </a:p>
          <a:p>
            <a:pPr marL="342900" indent="-342900">
              <a:spcBef>
                <a:spcPct val="20000"/>
              </a:spcBef>
              <a:buClr>
                <a:schemeClr val="tx2"/>
              </a:buClr>
              <a:buFontTx/>
              <a:buChar char="•"/>
            </a:pPr>
            <a:r>
              <a:rPr lang="en-US" sz="3200">
                <a:solidFill>
                  <a:schemeClr val="tx2"/>
                </a:solidFill>
              </a:rPr>
              <a:t>Point with index finger or hand ?</a:t>
            </a:r>
          </a:p>
        </p:txBody>
      </p:sp>
      <p:sp>
        <p:nvSpPr>
          <p:cNvPr id="25605" name="Rectangle 19"/>
          <p:cNvSpPr>
            <a:spLocks noGrp="1" noChangeArrowheads="1"/>
          </p:cNvSpPr>
          <p:nvPr>
            <p:ph type="title"/>
          </p:nvPr>
        </p:nvSpPr>
        <p:spPr>
          <a:xfrm>
            <a:off x="914400" y="169863"/>
            <a:ext cx="7529513" cy="962025"/>
          </a:xfrm>
        </p:spPr>
        <p:txBody>
          <a:bodyPr/>
          <a:lstStyle/>
          <a:p>
            <a:pPr eaLnBrk="1" hangingPunct="1">
              <a:defRPr/>
            </a:pPr>
            <a:r>
              <a:rPr lang="en-US" dirty="0" smtClean="0"/>
              <a:t>Culture </a:t>
            </a:r>
            <a:r>
              <a:rPr lang="en-US" sz="3200" dirty="0" smtClean="0"/>
              <a:t>- 4</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p:txBody>
          <a:bodyPr/>
          <a:lstStyle/>
          <a:p>
            <a:pPr>
              <a:defRPr/>
            </a:pPr>
            <a:r>
              <a:rPr lang="en-US" smtClean="0"/>
              <a:t>Fall 2010</a:t>
            </a:r>
            <a:endParaRPr lang="en-US"/>
          </a:p>
        </p:txBody>
      </p:sp>
      <p:sp>
        <p:nvSpPr>
          <p:cNvPr id="26627" name="Rectangle 2"/>
          <p:cNvSpPr>
            <a:spLocks noGrp="1" noChangeArrowheads="1"/>
          </p:cNvSpPr>
          <p:nvPr>
            <p:ph type="title"/>
          </p:nvPr>
        </p:nvSpPr>
        <p:spPr>
          <a:xfrm>
            <a:off x="1487488" y="355600"/>
            <a:ext cx="5989637" cy="762000"/>
          </a:xfrm>
        </p:spPr>
        <p:txBody>
          <a:bodyPr/>
          <a:lstStyle/>
          <a:p>
            <a:pPr eaLnBrk="1" hangingPunct="1">
              <a:defRPr/>
            </a:pPr>
            <a:r>
              <a:rPr lang="en-US" dirty="0" smtClean="0"/>
              <a:t>Critical Interfaces</a:t>
            </a:r>
          </a:p>
        </p:txBody>
      </p:sp>
      <p:sp>
        <p:nvSpPr>
          <p:cNvPr id="26628" name="Rectangle 3"/>
          <p:cNvSpPr>
            <a:spLocks noGrp="1" noChangeArrowheads="1"/>
          </p:cNvSpPr>
          <p:nvPr>
            <p:ph type="body" idx="1"/>
          </p:nvPr>
        </p:nvSpPr>
        <p:spPr>
          <a:xfrm>
            <a:off x="914400" y="1981200"/>
            <a:ext cx="8001000" cy="3752850"/>
          </a:xfrm>
        </p:spPr>
        <p:txBody>
          <a:bodyPr/>
          <a:lstStyle/>
          <a:p>
            <a:pPr eaLnBrk="1" hangingPunct="1">
              <a:lnSpc>
                <a:spcPct val="110000"/>
              </a:lnSpc>
              <a:defRPr/>
            </a:pPr>
            <a:r>
              <a:rPr lang="en-US" sz="2800" dirty="0" smtClean="0"/>
              <a:t>Nuclear power plants: </a:t>
            </a:r>
            <a:r>
              <a:rPr lang="en-US" sz="2800" dirty="0" smtClean="0">
                <a:hlinkClick r:id="rId3" action="ppaction://hlinkfile"/>
              </a:rPr>
              <a:t>1961 SL1 nuclear disaster </a:t>
            </a:r>
            <a:endParaRPr lang="en-US" sz="2800" dirty="0" smtClean="0"/>
          </a:p>
          <a:p>
            <a:pPr lvl="1" eaLnBrk="1" hangingPunct="1">
              <a:lnSpc>
                <a:spcPct val="110000"/>
              </a:lnSpc>
              <a:defRPr/>
            </a:pPr>
            <a:r>
              <a:rPr lang="en-US" sz="2400" dirty="0" smtClean="0"/>
              <a:t>Interface had better be clear and foolproof</a:t>
            </a:r>
          </a:p>
          <a:p>
            <a:pPr eaLnBrk="1" hangingPunct="1">
              <a:lnSpc>
                <a:spcPct val="110000"/>
              </a:lnSpc>
              <a:defRPr/>
            </a:pPr>
            <a:r>
              <a:rPr lang="en-US" sz="2800" dirty="0" smtClean="0"/>
              <a:t>Airplane cockpit</a:t>
            </a:r>
          </a:p>
          <a:p>
            <a:pPr lvl="1" eaLnBrk="1" hangingPunct="1">
              <a:lnSpc>
                <a:spcPct val="110000"/>
              </a:lnSpc>
              <a:defRPr/>
            </a:pPr>
            <a:r>
              <a:rPr lang="en-US" sz="2400" dirty="0" smtClean="0"/>
              <a:t>Computer graphics has simplified controls, information</a:t>
            </a:r>
          </a:p>
          <a:p>
            <a:pPr eaLnBrk="1" hangingPunct="1">
              <a:lnSpc>
                <a:spcPct val="110000"/>
              </a:lnSpc>
              <a:defRPr/>
            </a:pPr>
            <a:r>
              <a:rPr lang="en-US" sz="2800" dirty="0" smtClean="0"/>
              <a:t>Power saw, laser indicator</a:t>
            </a:r>
          </a:p>
          <a:p>
            <a:pPr eaLnBrk="1" hangingPunct="1">
              <a:lnSpc>
                <a:spcPct val="110000"/>
              </a:lnSpc>
              <a:defRPr/>
            </a:pPr>
            <a:r>
              <a:rPr lang="en-US" sz="2800" dirty="0" smtClean="0"/>
              <a:t>TMI</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p:txBody>
          <a:bodyPr/>
          <a:lstStyle/>
          <a:p>
            <a:pPr>
              <a:defRPr/>
            </a:pPr>
            <a:r>
              <a:rPr lang="en-US" smtClean="0"/>
              <a:t>Fall 2010</a:t>
            </a:r>
            <a:endParaRPr lang="en-US"/>
          </a:p>
        </p:txBody>
      </p:sp>
      <p:sp>
        <p:nvSpPr>
          <p:cNvPr id="27651" name="Rectangle 2"/>
          <p:cNvSpPr>
            <a:spLocks noGrp="1" noChangeArrowheads="1"/>
          </p:cNvSpPr>
          <p:nvPr>
            <p:ph type="title"/>
          </p:nvPr>
        </p:nvSpPr>
        <p:spPr>
          <a:xfrm>
            <a:off x="-39688" y="95250"/>
            <a:ext cx="8297863" cy="1143000"/>
          </a:xfrm>
        </p:spPr>
        <p:txBody>
          <a:bodyPr/>
          <a:lstStyle/>
          <a:p>
            <a:pPr eaLnBrk="1" hangingPunct="1">
              <a:defRPr/>
            </a:pPr>
            <a:r>
              <a:rPr lang="en-US" dirty="0" smtClean="0"/>
              <a:t>Accessibility of Controls</a:t>
            </a:r>
          </a:p>
        </p:txBody>
      </p:sp>
      <p:sp>
        <p:nvSpPr>
          <p:cNvPr id="27652" name="Rectangle 3"/>
          <p:cNvSpPr>
            <a:spLocks noGrp="1" noChangeArrowheads="1"/>
          </p:cNvSpPr>
          <p:nvPr>
            <p:ph type="body" idx="1"/>
          </p:nvPr>
        </p:nvSpPr>
        <p:spPr>
          <a:xfrm>
            <a:off x="914400" y="1616075"/>
            <a:ext cx="8001000" cy="4740275"/>
          </a:xfrm>
        </p:spPr>
        <p:txBody>
          <a:bodyPr/>
          <a:lstStyle/>
          <a:p>
            <a:pPr eaLnBrk="1" hangingPunct="1">
              <a:lnSpc>
                <a:spcPct val="120000"/>
              </a:lnSpc>
              <a:defRPr/>
            </a:pPr>
            <a:r>
              <a:rPr lang="en-US" sz="2800" dirty="0" smtClean="0"/>
              <a:t>Where is the interface?</a:t>
            </a:r>
          </a:p>
          <a:p>
            <a:pPr eaLnBrk="1" hangingPunct="1">
              <a:lnSpc>
                <a:spcPct val="120000"/>
              </a:lnSpc>
              <a:defRPr/>
            </a:pPr>
            <a:r>
              <a:rPr lang="en-US" sz="2800" dirty="0" smtClean="0"/>
              <a:t>Where is the emergency “Off” ?</a:t>
            </a:r>
          </a:p>
          <a:p>
            <a:pPr eaLnBrk="1" hangingPunct="1">
              <a:lnSpc>
                <a:spcPct val="120000"/>
              </a:lnSpc>
              <a:defRPr/>
            </a:pPr>
            <a:r>
              <a:rPr lang="en-US" sz="2800" dirty="0" smtClean="0"/>
              <a:t>Access causes:</a:t>
            </a:r>
          </a:p>
          <a:p>
            <a:pPr lvl="1" eaLnBrk="1" hangingPunct="1">
              <a:lnSpc>
                <a:spcPct val="120000"/>
              </a:lnSpc>
              <a:defRPr/>
            </a:pPr>
            <a:r>
              <a:rPr lang="en-US" sz="2400" dirty="0" smtClean="0"/>
              <a:t>Exposure to danger</a:t>
            </a:r>
          </a:p>
          <a:p>
            <a:pPr lvl="1" eaLnBrk="1" hangingPunct="1">
              <a:lnSpc>
                <a:spcPct val="120000"/>
              </a:lnSpc>
              <a:defRPr/>
            </a:pPr>
            <a:r>
              <a:rPr lang="en-US" sz="2400" dirty="0" smtClean="0"/>
              <a:t>Confusion</a:t>
            </a:r>
          </a:p>
          <a:p>
            <a:pPr lvl="1" eaLnBrk="1" hangingPunct="1">
              <a:lnSpc>
                <a:spcPct val="120000"/>
              </a:lnSpc>
              <a:defRPr/>
            </a:pPr>
            <a:r>
              <a:rPr lang="en-US" sz="2400" dirty="0" smtClean="0"/>
              <a:t>Loss of critical time</a:t>
            </a:r>
          </a:p>
          <a:p>
            <a:pPr lvl="1" eaLnBrk="1" hangingPunct="1">
              <a:lnSpc>
                <a:spcPct val="120000"/>
              </a:lnSpc>
              <a:defRPr/>
            </a:pPr>
            <a:r>
              <a:rPr lang="en-US" sz="2400" dirty="0" smtClean="0"/>
              <a:t>Distraction (John Denver’s plane crash)</a:t>
            </a:r>
          </a:p>
          <a:p>
            <a:pPr lvl="1" eaLnBrk="1" hangingPunct="1">
              <a:lnSpc>
                <a:spcPct val="120000"/>
              </a:lnSpc>
              <a:defRPr/>
            </a:pPr>
            <a:r>
              <a:rPr lang="en-US" sz="2400" dirty="0" smtClean="0"/>
              <a:t>Disorientation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p:txBody>
          <a:bodyPr/>
          <a:lstStyle/>
          <a:p>
            <a:pPr>
              <a:defRPr/>
            </a:pPr>
            <a:r>
              <a:rPr lang="en-US" smtClean="0"/>
              <a:t>Fall 2010</a:t>
            </a:r>
            <a:endParaRPr lang="en-US"/>
          </a:p>
        </p:txBody>
      </p:sp>
      <p:sp>
        <p:nvSpPr>
          <p:cNvPr id="28675" name="Rectangle 2"/>
          <p:cNvSpPr>
            <a:spLocks noGrp="1" noChangeArrowheads="1"/>
          </p:cNvSpPr>
          <p:nvPr>
            <p:ph type="title"/>
          </p:nvPr>
        </p:nvSpPr>
        <p:spPr>
          <a:xfrm>
            <a:off x="-39688" y="95250"/>
            <a:ext cx="8297863" cy="1143000"/>
          </a:xfrm>
        </p:spPr>
        <p:txBody>
          <a:bodyPr/>
          <a:lstStyle/>
          <a:p>
            <a:pPr eaLnBrk="1" hangingPunct="1">
              <a:defRPr/>
            </a:pPr>
            <a:r>
              <a:rPr lang="en-US" dirty="0" smtClean="0"/>
              <a:t>Parameter Overload</a:t>
            </a:r>
          </a:p>
        </p:txBody>
      </p:sp>
      <p:sp>
        <p:nvSpPr>
          <p:cNvPr id="28676" name="Rectangle 3"/>
          <p:cNvSpPr>
            <a:spLocks noGrp="1" noChangeArrowheads="1"/>
          </p:cNvSpPr>
          <p:nvPr>
            <p:ph type="body" idx="1"/>
          </p:nvPr>
        </p:nvSpPr>
        <p:spPr>
          <a:xfrm>
            <a:off x="914400" y="1616075"/>
            <a:ext cx="8001000" cy="4740275"/>
          </a:xfrm>
        </p:spPr>
        <p:txBody>
          <a:bodyPr/>
          <a:lstStyle/>
          <a:p>
            <a:pPr eaLnBrk="1" hangingPunct="1">
              <a:lnSpc>
                <a:spcPct val="120000"/>
              </a:lnSpc>
              <a:defRPr/>
            </a:pPr>
            <a:r>
              <a:rPr lang="en-US" dirty="0" smtClean="0"/>
              <a:t>Too many choices</a:t>
            </a:r>
          </a:p>
          <a:p>
            <a:pPr eaLnBrk="1" hangingPunct="1">
              <a:lnSpc>
                <a:spcPct val="120000"/>
              </a:lnSpc>
              <a:defRPr/>
            </a:pPr>
            <a:r>
              <a:rPr lang="en-US" dirty="0" smtClean="0"/>
              <a:t>What does a parameter (widget) do?</a:t>
            </a:r>
          </a:p>
          <a:p>
            <a:pPr eaLnBrk="1" hangingPunct="1">
              <a:lnSpc>
                <a:spcPct val="120000"/>
              </a:lnSpc>
              <a:defRPr/>
            </a:pPr>
            <a:r>
              <a:rPr lang="en-US" dirty="0" smtClean="0"/>
              <a:t>Which is the most important at this time?</a:t>
            </a:r>
          </a:p>
          <a:p>
            <a:pPr eaLnBrk="1" hangingPunct="1">
              <a:lnSpc>
                <a:spcPct val="120000"/>
              </a:lnSpc>
              <a:defRPr/>
            </a:pPr>
            <a:r>
              <a:rPr lang="en-US" dirty="0" smtClean="0"/>
              <a:t>Examples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p:txBody>
          <a:bodyPr/>
          <a:lstStyle/>
          <a:p>
            <a:pPr>
              <a:defRPr/>
            </a:pPr>
            <a:r>
              <a:rPr lang="en-US" smtClean="0"/>
              <a:t>Fall 2010</a:t>
            </a:r>
            <a:endParaRPr lang="en-US"/>
          </a:p>
        </p:txBody>
      </p:sp>
      <p:sp>
        <p:nvSpPr>
          <p:cNvPr id="29699" name="Rectangle 2"/>
          <p:cNvSpPr>
            <a:spLocks noGrp="1" noChangeArrowheads="1"/>
          </p:cNvSpPr>
          <p:nvPr>
            <p:ph type="title"/>
          </p:nvPr>
        </p:nvSpPr>
        <p:spPr>
          <a:xfrm>
            <a:off x="0" y="355600"/>
            <a:ext cx="8242300" cy="762000"/>
          </a:xfrm>
        </p:spPr>
        <p:txBody>
          <a:bodyPr/>
          <a:lstStyle/>
          <a:p>
            <a:pPr eaLnBrk="1" hangingPunct="1">
              <a:defRPr/>
            </a:pPr>
            <a:r>
              <a:rPr lang="en-US" dirty="0" smtClean="0"/>
              <a:t>Effect of </a:t>
            </a:r>
            <a:r>
              <a:rPr lang="en-US" i="1" dirty="0" smtClean="0"/>
              <a:t>Function</a:t>
            </a:r>
            <a:r>
              <a:rPr lang="en-US" dirty="0" smtClean="0"/>
              <a:t>: Examples</a:t>
            </a:r>
          </a:p>
        </p:txBody>
      </p:sp>
      <p:sp>
        <p:nvSpPr>
          <p:cNvPr id="29700" name="Rectangle 3"/>
          <p:cNvSpPr>
            <a:spLocks noGrp="1" noChangeArrowheads="1"/>
          </p:cNvSpPr>
          <p:nvPr>
            <p:ph type="body" idx="1"/>
          </p:nvPr>
        </p:nvSpPr>
        <p:spPr/>
        <p:txBody>
          <a:bodyPr/>
          <a:lstStyle/>
          <a:p>
            <a:pPr eaLnBrk="1" hangingPunct="1">
              <a:defRPr/>
            </a:pPr>
            <a:r>
              <a:rPr lang="en-US" dirty="0" smtClean="0"/>
              <a:t>Water faucets in a sink</a:t>
            </a:r>
          </a:p>
          <a:p>
            <a:pPr eaLnBrk="1" hangingPunct="1">
              <a:defRPr/>
            </a:pPr>
            <a:r>
              <a:rPr lang="en-US" dirty="0" smtClean="0"/>
              <a:t>Manual gear shift: 4 on the floor</a:t>
            </a:r>
          </a:p>
          <a:p>
            <a:pPr eaLnBrk="1" hangingPunct="1">
              <a:defRPr/>
            </a:pPr>
            <a:r>
              <a:rPr lang="en-US" dirty="0" smtClean="0"/>
              <a:t>Chords on a guitar: hard!</a:t>
            </a:r>
          </a:p>
          <a:p>
            <a:pPr eaLnBrk="1" hangingPunct="1">
              <a:defRPr/>
            </a:pPr>
            <a:r>
              <a:rPr lang="en-US" dirty="0" smtClean="0"/>
              <a:t>Interface is dictated (confused) by needed function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p:txBody>
          <a:bodyPr/>
          <a:lstStyle/>
          <a:p>
            <a:pPr>
              <a:defRPr/>
            </a:pPr>
            <a:r>
              <a:rPr lang="en-US" smtClean="0"/>
              <a:t>Fall 2010</a:t>
            </a:r>
            <a:endParaRPr lang="en-US"/>
          </a:p>
        </p:txBody>
      </p:sp>
      <p:sp>
        <p:nvSpPr>
          <p:cNvPr id="30723" name="Rectangle 4"/>
          <p:cNvSpPr>
            <a:spLocks noGrp="1" noChangeArrowheads="1"/>
          </p:cNvSpPr>
          <p:nvPr>
            <p:ph type="title"/>
          </p:nvPr>
        </p:nvSpPr>
        <p:spPr>
          <a:xfrm>
            <a:off x="234950" y="209550"/>
            <a:ext cx="8027988" cy="1143000"/>
          </a:xfrm>
        </p:spPr>
        <p:txBody>
          <a:bodyPr/>
          <a:lstStyle/>
          <a:p>
            <a:pPr eaLnBrk="1" hangingPunct="1">
              <a:defRPr/>
            </a:pPr>
            <a:r>
              <a:rPr lang="en-US" dirty="0" smtClean="0"/>
              <a:t>Other Historical Examples</a:t>
            </a:r>
          </a:p>
        </p:txBody>
      </p:sp>
      <p:sp>
        <p:nvSpPr>
          <p:cNvPr id="30724" name="Rectangle 5"/>
          <p:cNvSpPr>
            <a:spLocks noGrp="1" noChangeArrowheads="1"/>
          </p:cNvSpPr>
          <p:nvPr>
            <p:ph type="body" idx="1"/>
          </p:nvPr>
        </p:nvSpPr>
        <p:spPr/>
        <p:txBody>
          <a:bodyPr/>
          <a:lstStyle/>
          <a:p>
            <a:pPr eaLnBrk="1" hangingPunct="1">
              <a:defRPr/>
            </a:pPr>
            <a:r>
              <a:rPr lang="en-US" dirty="0" smtClean="0"/>
              <a:t>Books are essentially linear</a:t>
            </a:r>
          </a:p>
          <a:p>
            <a:pPr eaLnBrk="1" hangingPunct="1">
              <a:defRPr/>
            </a:pPr>
            <a:r>
              <a:rPr lang="en-US" dirty="0" smtClean="0"/>
              <a:t>Stories or communications needs are not</a:t>
            </a:r>
          </a:p>
          <a:p>
            <a:pPr eaLnBrk="1" hangingPunct="1">
              <a:defRPr/>
            </a:pPr>
            <a:r>
              <a:rPr lang="en-US" dirty="0" smtClean="0"/>
              <a:t>Hyper-text </a:t>
            </a:r>
          </a:p>
          <a:p>
            <a:pPr lvl="1" eaLnBrk="1" hangingPunct="1">
              <a:defRPr/>
            </a:pPr>
            <a:r>
              <a:rPr lang="en-US" dirty="0" smtClean="0"/>
              <a:t>Breaks the shackles of linear text stream</a:t>
            </a:r>
          </a:p>
          <a:p>
            <a:pPr lvl="1" eaLnBrk="1" hangingPunct="1">
              <a:defRPr/>
            </a:pPr>
            <a:r>
              <a:rPr lang="en-US" dirty="0" smtClean="0"/>
              <a:t>Digress as needed, desired</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p:txBody>
          <a:bodyPr/>
          <a:lstStyle/>
          <a:p>
            <a:pPr>
              <a:defRPr/>
            </a:pPr>
            <a:r>
              <a:rPr lang="en-US" smtClean="0"/>
              <a:t>Fall 2010</a:t>
            </a:r>
            <a:endParaRPr lang="en-US"/>
          </a:p>
        </p:txBody>
      </p:sp>
      <p:sp>
        <p:nvSpPr>
          <p:cNvPr id="31747" name="Rectangle 2"/>
          <p:cNvSpPr>
            <a:spLocks noGrp="1" noChangeArrowheads="1"/>
          </p:cNvSpPr>
          <p:nvPr>
            <p:ph type="title"/>
          </p:nvPr>
        </p:nvSpPr>
        <p:spPr>
          <a:xfrm>
            <a:off x="-39688" y="95250"/>
            <a:ext cx="8297863" cy="1143000"/>
          </a:xfrm>
        </p:spPr>
        <p:txBody>
          <a:bodyPr/>
          <a:lstStyle/>
          <a:p>
            <a:pPr eaLnBrk="1" hangingPunct="1">
              <a:defRPr/>
            </a:pPr>
            <a:r>
              <a:rPr lang="en-US" dirty="0" smtClean="0"/>
              <a:t>HCI is a </a:t>
            </a:r>
            <a:r>
              <a:rPr lang="en-US" i="1" dirty="0" smtClean="0"/>
              <a:t>Design Problem</a:t>
            </a:r>
            <a:endParaRPr lang="en-US" dirty="0" smtClean="0"/>
          </a:p>
        </p:txBody>
      </p:sp>
      <p:sp>
        <p:nvSpPr>
          <p:cNvPr id="31748" name="Rectangle 3"/>
          <p:cNvSpPr>
            <a:spLocks noGrp="1" noChangeArrowheads="1"/>
          </p:cNvSpPr>
          <p:nvPr>
            <p:ph type="body" idx="1"/>
          </p:nvPr>
        </p:nvSpPr>
        <p:spPr/>
        <p:txBody>
          <a:bodyPr/>
          <a:lstStyle/>
          <a:p>
            <a:pPr eaLnBrk="1" hangingPunct="1">
              <a:lnSpc>
                <a:spcPct val="110000"/>
              </a:lnSpc>
              <a:defRPr/>
            </a:pPr>
            <a:r>
              <a:rPr lang="en-US" dirty="0" smtClean="0"/>
              <a:t>Design is old subject</a:t>
            </a:r>
          </a:p>
          <a:p>
            <a:pPr eaLnBrk="1" hangingPunct="1">
              <a:lnSpc>
                <a:spcPct val="110000"/>
              </a:lnSpc>
              <a:defRPr/>
            </a:pPr>
            <a:r>
              <a:rPr lang="en-US" dirty="0" smtClean="0"/>
              <a:t>Well studied, rich traditions</a:t>
            </a:r>
          </a:p>
          <a:p>
            <a:pPr eaLnBrk="1" hangingPunct="1">
              <a:lnSpc>
                <a:spcPct val="110000"/>
              </a:lnSpc>
              <a:defRPr/>
            </a:pPr>
            <a:r>
              <a:rPr lang="en-US" dirty="0" smtClean="0"/>
              <a:t>Apply design methodologies to build better interfaces</a:t>
            </a:r>
          </a:p>
          <a:p>
            <a:pPr eaLnBrk="1" hangingPunct="1">
              <a:lnSpc>
                <a:spcPct val="110000"/>
              </a:lnSpc>
              <a:defRPr/>
            </a:pPr>
            <a:r>
              <a:rPr lang="en-US" dirty="0" smtClean="0"/>
              <a:t>We will look at this viewpoint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p:txBody>
          <a:bodyPr/>
          <a:lstStyle/>
          <a:p>
            <a:pPr>
              <a:defRPr/>
            </a:pPr>
            <a:r>
              <a:rPr lang="en-US" smtClean="0"/>
              <a:t>Fall 2010</a:t>
            </a:r>
            <a:endParaRPr lang="en-US"/>
          </a:p>
        </p:txBody>
      </p:sp>
      <p:sp>
        <p:nvSpPr>
          <p:cNvPr id="6147" name="Rectangle 4"/>
          <p:cNvSpPr>
            <a:spLocks noGrp="1" noChangeArrowheads="1"/>
          </p:cNvSpPr>
          <p:nvPr>
            <p:ph type="title"/>
          </p:nvPr>
        </p:nvSpPr>
        <p:spPr>
          <a:xfrm>
            <a:off x="234950" y="209550"/>
            <a:ext cx="7743825" cy="1143000"/>
          </a:xfrm>
        </p:spPr>
        <p:txBody>
          <a:bodyPr/>
          <a:lstStyle/>
          <a:p>
            <a:pPr eaLnBrk="1" hangingPunct="1">
              <a:defRPr/>
            </a:pPr>
            <a:r>
              <a:rPr lang="en-US" dirty="0" smtClean="0"/>
              <a:t>“Doing Work” View </a:t>
            </a:r>
          </a:p>
        </p:txBody>
      </p:sp>
      <p:sp>
        <p:nvSpPr>
          <p:cNvPr id="6148" name="Rectangle 5"/>
          <p:cNvSpPr>
            <a:spLocks noGrp="1" noChangeArrowheads="1"/>
          </p:cNvSpPr>
          <p:nvPr>
            <p:ph type="body" idx="1"/>
          </p:nvPr>
        </p:nvSpPr>
        <p:spPr/>
        <p:txBody>
          <a:bodyPr/>
          <a:lstStyle/>
          <a:p>
            <a:pPr eaLnBrk="1" hangingPunct="1">
              <a:defRPr/>
            </a:pPr>
            <a:r>
              <a:rPr lang="en-US" dirty="0" smtClean="0"/>
              <a:t>Need to understand the user and human behavior</a:t>
            </a:r>
          </a:p>
          <a:p>
            <a:pPr eaLnBrk="1" hangingPunct="1">
              <a:defRPr/>
            </a:pPr>
            <a:r>
              <a:rPr lang="en-US" dirty="0" smtClean="0"/>
              <a:t>How does an architect approach a custom home design for a new client?</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p:txBody>
          <a:bodyPr/>
          <a:lstStyle/>
          <a:p>
            <a:pPr>
              <a:defRPr/>
            </a:pPr>
            <a:r>
              <a:rPr lang="en-US" smtClean="0"/>
              <a:t>Fall 2010</a:t>
            </a:r>
            <a:endParaRPr lang="en-US"/>
          </a:p>
        </p:txBody>
      </p:sp>
      <p:sp>
        <p:nvSpPr>
          <p:cNvPr id="32771" name="Rectangle 2"/>
          <p:cNvSpPr>
            <a:spLocks noGrp="1" noChangeArrowheads="1"/>
          </p:cNvSpPr>
          <p:nvPr>
            <p:ph type="title"/>
          </p:nvPr>
        </p:nvSpPr>
        <p:spPr>
          <a:xfrm>
            <a:off x="-39688" y="95250"/>
            <a:ext cx="8297863" cy="1143000"/>
          </a:xfrm>
        </p:spPr>
        <p:txBody>
          <a:bodyPr/>
          <a:lstStyle/>
          <a:p>
            <a:pPr eaLnBrk="1" hangingPunct="1">
              <a:defRPr/>
            </a:pPr>
            <a:r>
              <a:rPr lang="en-US" dirty="0" smtClean="0"/>
              <a:t>Important Operational Issues</a:t>
            </a:r>
          </a:p>
        </p:txBody>
      </p:sp>
      <p:sp>
        <p:nvSpPr>
          <p:cNvPr id="32772" name="Rectangle 3"/>
          <p:cNvSpPr>
            <a:spLocks noGrp="1" noChangeArrowheads="1"/>
          </p:cNvSpPr>
          <p:nvPr>
            <p:ph type="body" idx="1"/>
          </p:nvPr>
        </p:nvSpPr>
        <p:spPr/>
        <p:txBody>
          <a:bodyPr/>
          <a:lstStyle/>
          <a:p>
            <a:pPr eaLnBrk="1" hangingPunct="1">
              <a:lnSpc>
                <a:spcPct val="120000"/>
              </a:lnSpc>
              <a:defRPr/>
            </a:pPr>
            <a:r>
              <a:rPr lang="en-US" dirty="0" smtClean="0"/>
              <a:t>Reliability</a:t>
            </a:r>
          </a:p>
          <a:p>
            <a:pPr eaLnBrk="1" hangingPunct="1">
              <a:lnSpc>
                <a:spcPct val="120000"/>
              </a:lnSpc>
              <a:defRPr/>
            </a:pPr>
            <a:r>
              <a:rPr lang="en-US" dirty="0" smtClean="0"/>
              <a:t>Availability</a:t>
            </a:r>
          </a:p>
          <a:p>
            <a:pPr eaLnBrk="1" hangingPunct="1">
              <a:lnSpc>
                <a:spcPct val="120000"/>
              </a:lnSpc>
              <a:defRPr/>
            </a:pPr>
            <a:r>
              <a:rPr lang="en-US" dirty="0" smtClean="0"/>
              <a:t>Security</a:t>
            </a:r>
          </a:p>
          <a:p>
            <a:pPr eaLnBrk="1" hangingPunct="1">
              <a:lnSpc>
                <a:spcPct val="120000"/>
              </a:lnSpc>
              <a:defRPr/>
            </a:pPr>
            <a:r>
              <a:rPr lang="en-US" dirty="0" smtClean="0"/>
              <a:t>Data integrity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p:txBody>
          <a:bodyPr/>
          <a:lstStyle/>
          <a:p>
            <a:pPr>
              <a:defRPr/>
            </a:pPr>
            <a:r>
              <a:rPr lang="en-US" smtClean="0"/>
              <a:t>Fall 2010</a:t>
            </a:r>
            <a:endParaRPr lang="en-US"/>
          </a:p>
        </p:txBody>
      </p:sp>
      <p:sp>
        <p:nvSpPr>
          <p:cNvPr id="33795" name="Rectangle 2"/>
          <p:cNvSpPr>
            <a:spLocks noGrp="1" noChangeArrowheads="1"/>
          </p:cNvSpPr>
          <p:nvPr>
            <p:ph type="title"/>
          </p:nvPr>
        </p:nvSpPr>
        <p:spPr>
          <a:xfrm>
            <a:off x="2451100" y="355600"/>
            <a:ext cx="4972050" cy="762000"/>
          </a:xfrm>
        </p:spPr>
        <p:txBody>
          <a:bodyPr/>
          <a:lstStyle/>
          <a:p>
            <a:pPr eaLnBrk="1" hangingPunct="1">
              <a:defRPr/>
            </a:pPr>
            <a:r>
              <a:rPr lang="en-US" dirty="0" smtClean="0"/>
              <a:t>Important Basics</a:t>
            </a:r>
          </a:p>
        </p:txBody>
      </p:sp>
      <p:sp>
        <p:nvSpPr>
          <p:cNvPr id="33796" name="Rectangle 3"/>
          <p:cNvSpPr>
            <a:spLocks noGrp="1" noChangeArrowheads="1"/>
          </p:cNvSpPr>
          <p:nvPr>
            <p:ph type="body" idx="1"/>
          </p:nvPr>
        </p:nvSpPr>
        <p:spPr>
          <a:xfrm>
            <a:off x="914400" y="1585913"/>
            <a:ext cx="8001000" cy="4114800"/>
          </a:xfrm>
        </p:spPr>
        <p:txBody>
          <a:bodyPr/>
          <a:lstStyle/>
          <a:p>
            <a:pPr eaLnBrk="1" hangingPunct="1">
              <a:defRPr/>
            </a:pPr>
            <a:r>
              <a:rPr lang="en-US" dirty="0" smtClean="0"/>
              <a:t>Standardization across app’s</a:t>
            </a:r>
          </a:p>
          <a:p>
            <a:pPr lvl="1" eaLnBrk="1" hangingPunct="1">
              <a:defRPr/>
            </a:pPr>
            <a:r>
              <a:rPr lang="en-US" dirty="0" smtClean="0"/>
              <a:t>Apple did this first</a:t>
            </a:r>
          </a:p>
          <a:p>
            <a:pPr eaLnBrk="1" hangingPunct="1">
              <a:defRPr/>
            </a:pPr>
            <a:r>
              <a:rPr lang="en-US" dirty="0" smtClean="0"/>
              <a:t>Integration of packages and tools</a:t>
            </a:r>
          </a:p>
          <a:p>
            <a:pPr lvl="1" eaLnBrk="1" hangingPunct="1">
              <a:defRPr/>
            </a:pPr>
            <a:r>
              <a:rPr lang="en-US" dirty="0" smtClean="0"/>
              <a:t>Unix does this well</a:t>
            </a:r>
          </a:p>
          <a:p>
            <a:pPr eaLnBrk="1" hangingPunct="1">
              <a:defRPr/>
            </a:pPr>
            <a:r>
              <a:rPr lang="en-US" dirty="0" smtClean="0"/>
              <a:t>Consistency in actions, design style, terms, menus, color, fonts, etc</a:t>
            </a:r>
          </a:p>
          <a:p>
            <a:pPr eaLnBrk="1" hangingPunct="1">
              <a:defRPr/>
            </a:pPr>
            <a:r>
              <a:rPr lang="en-US" dirty="0" smtClean="0"/>
              <a:t>Portability across platforms</a:t>
            </a:r>
          </a:p>
          <a:p>
            <a:pPr lvl="1" eaLnBrk="1" hangingPunct="1">
              <a:defRPr/>
            </a:pPr>
            <a:r>
              <a:rPr lang="en-US" dirty="0" smtClean="0"/>
              <a:t>Less than advertised (Quicken, eg)</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Fall 2010</a:t>
            </a:r>
            <a:endParaRPr lang="en-US"/>
          </a:p>
        </p:txBody>
      </p:sp>
      <p:pic>
        <p:nvPicPr>
          <p:cNvPr id="5" name="Picture 4" descr="IMG_0139.JPG"/>
          <p:cNvPicPr>
            <a:picLocks noChangeAspect="1"/>
          </p:cNvPicPr>
          <p:nvPr/>
        </p:nvPicPr>
        <p:blipFill>
          <a:blip r:embed="rId2" cstate="print"/>
          <a:stretch>
            <a:fillRect/>
          </a:stretch>
        </p:blipFill>
        <p:spPr>
          <a:xfrm>
            <a:off x="673524" y="1692875"/>
            <a:ext cx="3476627" cy="4635503"/>
          </a:xfrm>
          <a:prstGeom prst="rect">
            <a:avLst/>
          </a:prstGeom>
        </p:spPr>
      </p:pic>
      <p:pic>
        <p:nvPicPr>
          <p:cNvPr id="6" name="Picture 5" descr="IMG_0141.JPG"/>
          <p:cNvPicPr>
            <a:picLocks noChangeAspect="1"/>
          </p:cNvPicPr>
          <p:nvPr/>
        </p:nvPicPr>
        <p:blipFill>
          <a:blip r:embed="rId3" cstate="print"/>
          <a:stretch>
            <a:fillRect/>
          </a:stretch>
        </p:blipFill>
        <p:spPr>
          <a:xfrm>
            <a:off x="4629405" y="1692875"/>
            <a:ext cx="3476627" cy="4635503"/>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0140.JPG"/>
          <p:cNvPicPr>
            <a:picLocks noChangeAspect="1"/>
          </p:cNvPicPr>
          <p:nvPr/>
        </p:nvPicPr>
        <p:blipFill>
          <a:blip r:embed="rId2" cstate="print"/>
          <a:srcRect l="19703" r="11337"/>
          <a:stretch>
            <a:fillRect/>
          </a:stretch>
        </p:blipFill>
        <p:spPr>
          <a:xfrm>
            <a:off x="481914" y="1827081"/>
            <a:ext cx="3546389" cy="3857026"/>
          </a:xfrm>
          <a:prstGeom prst="rect">
            <a:avLst/>
          </a:prstGeom>
        </p:spPr>
      </p:pic>
      <p:pic>
        <p:nvPicPr>
          <p:cNvPr id="6" name="Picture 5" descr="IMG_0142.JPG"/>
          <p:cNvPicPr>
            <a:picLocks noChangeAspect="1"/>
          </p:cNvPicPr>
          <p:nvPr/>
        </p:nvPicPr>
        <p:blipFill>
          <a:blip r:embed="rId3" cstate="print"/>
          <a:srcRect l="18021" b="9335"/>
          <a:stretch>
            <a:fillRect/>
          </a:stretch>
        </p:blipFill>
        <p:spPr>
          <a:xfrm>
            <a:off x="4374292" y="1827081"/>
            <a:ext cx="4498994" cy="3731740"/>
          </a:xfrm>
          <a:prstGeom prst="rect">
            <a:avLst/>
          </a:prstGeom>
        </p:spPr>
      </p:pic>
      <p:sp>
        <p:nvSpPr>
          <p:cNvPr id="2" name="Title 1"/>
          <p:cNvSpPr>
            <a:spLocks noGrp="1"/>
          </p:cNvSpPr>
          <p:nvPr>
            <p:ph type="title"/>
          </p:nvPr>
        </p:nvSpPr>
        <p:spPr/>
        <p:txBody>
          <a:bodyPr/>
          <a:lstStyle/>
          <a:p>
            <a:r>
              <a:rPr lang="en-US" dirty="0" smtClean="0"/>
              <a:t>Inconsistent Placement</a:t>
            </a:r>
            <a:endParaRPr lang="en-US" dirty="0"/>
          </a:p>
        </p:txBody>
      </p:sp>
      <p:sp>
        <p:nvSpPr>
          <p:cNvPr id="4" name="Date Placeholder 3"/>
          <p:cNvSpPr>
            <a:spLocks noGrp="1"/>
          </p:cNvSpPr>
          <p:nvPr>
            <p:ph type="dt" sz="half" idx="10"/>
          </p:nvPr>
        </p:nvSpPr>
        <p:spPr/>
        <p:txBody>
          <a:bodyPr/>
          <a:lstStyle/>
          <a:p>
            <a:pPr>
              <a:defRPr/>
            </a:pPr>
            <a:r>
              <a:rPr lang="en-US" smtClean="0"/>
              <a:t>Fall 2010</a:t>
            </a:r>
            <a:endParaRPr lang="en-US"/>
          </a:p>
        </p:txBody>
      </p:sp>
      <p:cxnSp>
        <p:nvCxnSpPr>
          <p:cNvPr id="10" name="Straight Arrow Connector 9"/>
          <p:cNvCxnSpPr/>
          <p:nvPr/>
        </p:nvCxnSpPr>
        <p:spPr bwMode="auto">
          <a:xfrm rot="10800000" flipV="1">
            <a:off x="1618736" y="2421923"/>
            <a:ext cx="2100649" cy="889687"/>
          </a:xfrm>
          <a:prstGeom prst="straightConnector1">
            <a:avLst/>
          </a:prstGeom>
          <a:solidFill>
            <a:schemeClr val="accent1"/>
          </a:solidFill>
          <a:ln w="44450" cap="flat" cmpd="sng" algn="ctr">
            <a:solidFill>
              <a:srgbClr val="FF0000">
                <a:alpha val="85000"/>
              </a:srgbClr>
            </a:solidFill>
            <a:prstDash val="solid"/>
            <a:round/>
            <a:headEnd type="none" w="med" len="med"/>
            <a:tailEnd type="arrow"/>
          </a:ln>
          <a:effectLst/>
        </p:spPr>
      </p:cxnSp>
      <p:cxnSp>
        <p:nvCxnSpPr>
          <p:cNvPr id="12" name="Straight Arrow Connector 11"/>
          <p:cNvCxnSpPr/>
          <p:nvPr/>
        </p:nvCxnSpPr>
        <p:spPr bwMode="auto">
          <a:xfrm rot="16200000" flipH="1">
            <a:off x="3562864" y="2549610"/>
            <a:ext cx="1985320" cy="1713470"/>
          </a:xfrm>
          <a:prstGeom prst="straightConnector1">
            <a:avLst/>
          </a:prstGeom>
          <a:solidFill>
            <a:schemeClr val="accent1"/>
          </a:solidFill>
          <a:ln w="44450" cap="flat" cmpd="sng" algn="ctr">
            <a:solidFill>
              <a:srgbClr val="FF0000">
                <a:alpha val="85000"/>
              </a:srgbClr>
            </a:solidFill>
            <a:prstDash val="solid"/>
            <a:round/>
            <a:headEnd type="none" w="med" len="med"/>
            <a:tailEnd type="arrow"/>
          </a:ln>
          <a:effectLst/>
        </p:spPr>
      </p:cxnSp>
      <p:sp>
        <p:nvSpPr>
          <p:cNvPr id="15" name="TextBox 14"/>
          <p:cNvSpPr txBox="1"/>
          <p:nvPr/>
        </p:nvSpPr>
        <p:spPr>
          <a:xfrm>
            <a:off x="2286000" y="1779373"/>
            <a:ext cx="3348681" cy="584775"/>
          </a:xfrm>
          <a:prstGeom prst="rect">
            <a:avLst/>
          </a:prstGeom>
          <a:solidFill>
            <a:schemeClr val="accent3">
              <a:lumMod val="75000"/>
            </a:schemeClr>
          </a:solidFill>
          <a:ln w="25400">
            <a:solidFill>
              <a:srgbClr val="FF0000"/>
            </a:solidFill>
          </a:ln>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rPr>
              <a:t>Full Cup Button</a:t>
            </a:r>
            <a:endParaRPr lang="en-US" sz="32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2"/>
          <p:cNvSpPr>
            <a:spLocks noGrp="1"/>
          </p:cNvSpPr>
          <p:nvPr>
            <p:ph type="dt" sz="quarter" idx="10"/>
          </p:nvPr>
        </p:nvSpPr>
        <p:spPr/>
        <p:txBody>
          <a:bodyPr/>
          <a:lstStyle/>
          <a:p>
            <a:pPr>
              <a:defRPr/>
            </a:pPr>
            <a:r>
              <a:rPr lang="en-US" smtClean="0"/>
              <a:t>Fall 2010</a:t>
            </a:r>
            <a:endParaRPr lang="en-US"/>
          </a:p>
        </p:txBody>
      </p:sp>
      <p:sp>
        <p:nvSpPr>
          <p:cNvPr id="34819" name="Rectangle 2"/>
          <p:cNvSpPr>
            <a:spLocks noGrp="1" noChangeArrowheads="1"/>
          </p:cNvSpPr>
          <p:nvPr>
            <p:ph type="title"/>
          </p:nvPr>
        </p:nvSpPr>
        <p:spPr/>
        <p:txBody>
          <a:bodyPr/>
          <a:lstStyle/>
          <a:p>
            <a:pPr eaLnBrk="1" hangingPunct="1">
              <a:defRPr/>
            </a:pPr>
            <a:r>
              <a:rPr lang="en-US" dirty="0" smtClean="0"/>
              <a:t>Palm Desktop Calendar </a:t>
            </a:r>
          </a:p>
        </p:txBody>
      </p:sp>
      <p:pic>
        <p:nvPicPr>
          <p:cNvPr id="54276" name="Picture 3"/>
          <p:cNvPicPr>
            <a:picLocks noChangeAspect="1" noChangeArrowheads="1"/>
          </p:cNvPicPr>
          <p:nvPr/>
        </p:nvPicPr>
        <p:blipFill>
          <a:blip r:embed="rId3" cstate="print"/>
          <a:srcRect/>
          <a:stretch>
            <a:fillRect/>
          </a:stretch>
        </p:blipFill>
        <p:spPr bwMode="auto">
          <a:xfrm>
            <a:off x="976313" y="1219200"/>
            <a:ext cx="6991350" cy="5257800"/>
          </a:xfrm>
          <a:prstGeom prst="rect">
            <a:avLst/>
          </a:prstGeom>
          <a:noFill/>
          <a:ln w="57150">
            <a:noFill/>
            <a:miter lim="800000"/>
            <a:headEnd/>
            <a:tailEnd/>
          </a:ln>
        </p:spPr>
      </p:pic>
      <p:sp>
        <p:nvSpPr>
          <p:cNvPr id="54277" name="Line 4"/>
          <p:cNvSpPr>
            <a:spLocks noChangeShapeType="1"/>
          </p:cNvSpPr>
          <p:nvPr/>
        </p:nvSpPr>
        <p:spPr bwMode="auto">
          <a:xfrm flipH="1">
            <a:off x="3073400" y="1619250"/>
            <a:ext cx="317500" cy="533400"/>
          </a:xfrm>
          <a:prstGeom prst="line">
            <a:avLst/>
          </a:prstGeom>
          <a:noFill/>
          <a:ln w="57150">
            <a:solidFill>
              <a:srgbClr val="FF0000"/>
            </a:solidFill>
            <a:round/>
            <a:headEnd/>
            <a:tailEnd type="triangle" w="med" len="med"/>
          </a:ln>
        </p:spPr>
        <p:txBody>
          <a:bodyPr>
            <a:spAutoFit/>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2"/>
          <p:cNvSpPr>
            <a:spLocks noGrp="1"/>
          </p:cNvSpPr>
          <p:nvPr>
            <p:ph type="dt" sz="quarter" idx="10"/>
          </p:nvPr>
        </p:nvSpPr>
        <p:spPr/>
        <p:txBody>
          <a:bodyPr/>
          <a:lstStyle/>
          <a:p>
            <a:pPr>
              <a:defRPr/>
            </a:pPr>
            <a:r>
              <a:rPr lang="en-US" smtClean="0"/>
              <a:t>Fall 2010</a:t>
            </a:r>
            <a:endParaRPr lang="en-US"/>
          </a:p>
        </p:txBody>
      </p:sp>
      <p:sp>
        <p:nvSpPr>
          <p:cNvPr id="194562" name="Rectangle 2"/>
          <p:cNvSpPr>
            <a:spLocks noChangeArrowheads="1"/>
          </p:cNvSpPr>
          <p:nvPr/>
        </p:nvSpPr>
        <p:spPr bwMode="auto">
          <a:xfrm>
            <a:off x="2841625" y="1585913"/>
            <a:ext cx="5370513" cy="4684712"/>
          </a:xfrm>
          <a:prstGeom prst="rect">
            <a:avLst/>
          </a:prstGeom>
          <a:solidFill>
            <a:schemeClr val="tx1"/>
          </a:solidFill>
          <a:ln w="38100" algn="ctr">
            <a:solidFill>
              <a:schemeClr val="folHlink"/>
            </a:solidFill>
            <a:miter lim="800000"/>
            <a:headEnd/>
            <a:tailEnd/>
          </a:ln>
          <a:effectLst>
            <a:outerShdw dist="35921" dir="2700000" algn="ctr" rotWithShape="0">
              <a:schemeClr val="bg2"/>
            </a:outerShdw>
          </a:effectLst>
        </p:spPr>
        <p:txBody>
          <a:bodyPr wrap="none" anchor="ctr"/>
          <a:lstStyle/>
          <a:p>
            <a:pPr>
              <a:defRPr/>
            </a:pPr>
            <a:endParaRPr lang="en-US" dirty="0">
              <a:cs typeface="+mn-cs"/>
            </a:endParaRPr>
          </a:p>
        </p:txBody>
      </p:sp>
      <p:sp>
        <p:nvSpPr>
          <p:cNvPr id="1029" name="Rectangle 3"/>
          <p:cNvSpPr>
            <a:spLocks noGrp="1" noChangeArrowheads="1"/>
          </p:cNvSpPr>
          <p:nvPr>
            <p:ph type="title"/>
          </p:nvPr>
        </p:nvSpPr>
        <p:spPr>
          <a:xfrm>
            <a:off x="-39688" y="95250"/>
            <a:ext cx="8297863" cy="1143000"/>
          </a:xfrm>
        </p:spPr>
        <p:txBody>
          <a:bodyPr/>
          <a:lstStyle/>
          <a:p>
            <a:pPr eaLnBrk="1" hangingPunct="1">
              <a:defRPr/>
            </a:pPr>
            <a:r>
              <a:rPr lang="en-US" dirty="0" smtClean="0"/>
              <a:t>Palm Handheld Calendar </a:t>
            </a:r>
          </a:p>
        </p:txBody>
      </p:sp>
      <p:graphicFrame>
        <p:nvGraphicFramePr>
          <p:cNvPr id="1026" name="Object 4"/>
          <p:cNvGraphicFramePr>
            <a:graphicFrameLocks noChangeAspect="1"/>
          </p:cNvGraphicFramePr>
          <p:nvPr>
            <p:ph type="body" idx="4294967295"/>
          </p:nvPr>
        </p:nvGraphicFramePr>
        <p:xfrm>
          <a:off x="1930400" y="1751013"/>
          <a:ext cx="6281738" cy="4114800"/>
        </p:xfrm>
        <a:graphic>
          <a:graphicData uri="http://schemas.openxmlformats.org/presentationml/2006/ole">
            <p:oleObj spid="_x0000_s1026" name="Photo Editor Photo" r:id="rId4" imgW="6609524" imgH="4458322" progId="">
              <p:embed/>
            </p:oleObj>
          </a:graphicData>
        </a:graphic>
      </p:graphicFrame>
      <p:sp>
        <p:nvSpPr>
          <p:cNvPr id="1030" name="Line 5"/>
          <p:cNvSpPr>
            <a:spLocks noChangeShapeType="1"/>
          </p:cNvSpPr>
          <p:nvPr/>
        </p:nvSpPr>
        <p:spPr bwMode="auto">
          <a:xfrm rot="10800000" flipH="1">
            <a:off x="3467100" y="5486400"/>
            <a:ext cx="317500" cy="533400"/>
          </a:xfrm>
          <a:prstGeom prst="line">
            <a:avLst/>
          </a:prstGeom>
          <a:noFill/>
          <a:ln w="57150">
            <a:solidFill>
              <a:srgbClr val="FF0000"/>
            </a:solidFill>
            <a:round/>
            <a:headEnd/>
            <a:tailEnd type="triangle" w="med" len="med"/>
          </a:ln>
        </p:spPr>
        <p:txBody>
          <a:bodyPr>
            <a:spAutoFit/>
          </a:bodyP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p:txBody>
          <a:bodyPr/>
          <a:lstStyle/>
          <a:p>
            <a:pPr>
              <a:defRPr/>
            </a:pPr>
            <a:r>
              <a:rPr lang="en-US" smtClean="0"/>
              <a:t>Fall 2010</a:t>
            </a:r>
            <a:endParaRPr lang="en-US"/>
          </a:p>
        </p:txBody>
      </p:sp>
      <p:sp>
        <p:nvSpPr>
          <p:cNvPr id="35843" name="Rectangle 4"/>
          <p:cNvSpPr>
            <a:spLocks noGrp="1" noChangeArrowheads="1"/>
          </p:cNvSpPr>
          <p:nvPr>
            <p:ph type="title"/>
          </p:nvPr>
        </p:nvSpPr>
        <p:spPr>
          <a:xfrm>
            <a:off x="234950" y="209550"/>
            <a:ext cx="8027988" cy="1143000"/>
          </a:xfrm>
        </p:spPr>
        <p:txBody>
          <a:bodyPr/>
          <a:lstStyle/>
          <a:p>
            <a:pPr eaLnBrk="1" hangingPunct="1">
              <a:defRPr/>
            </a:pPr>
            <a:r>
              <a:rPr lang="en-US" dirty="0" smtClean="0"/>
              <a:t>Important Stats </a:t>
            </a:r>
            <a:r>
              <a:rPr lang="en-US" sz="3200" dirty="0" smtClean="0"/>
              <a:t>-1</a:t>
            </a:r>
          </a:p>
        </p:txBody>
      </p:sp>
      <p:sp>
        <p:nvSpPr>
          <p:cNvPr id="35844" name="Rectangle 5"/>
          <p:cNvSpPr>
            <a:spLocks noGrp="1" noChangeArrowheads="1"/>
          </p:cNvSpPr>
          <p:nvPr>
            <p:ph type="body" idx="1"/>
          </p:nvPr>
        </p:nvSpPr>
        <p:spPr/>
        <p:txBody>
          <a:bodyPr/>
          <a:lstStyle/>
          <a:p>
            <a:pPr eaLnBrk="1" hangingPunct="1">
              <a:defRPr/>
            </a:pPr>
            <a:r>
              <a:rPr lang="en-US" dirty="0" smtClean="0"/>
              <a:t>Time to learn</a:t>
            </a:r>
          </a:p>
          <a:p>
            <a:pPr eaLnBrk="1" hangingPunct="1">
              <a:defRPr/>
            </a:pPr>
            <a:r>
              <a:rPr lang="en-US" dirty="0" smtClean="0"/>
              <a:t>Speed of performance</a:t>
            </a:r>
          </a:p>
          <a:p>
            <a:pPr lvl="1" eaLnBrk="1" hangingPunct="1">
              <a:defRPr/>
            </a:pPr>
            <a:r>
              <a:rPr lang="en-US" dirty="0" smtClean="0"/>
              <a:t>How much coffee can one drink?</a:t>
            </a:r>
          </a:p>
          <a:p>
            <a:pPr eaLnBrk="1" hangingPunct="1">
              <a:defRPr/>
            </a:pPr>
            <a:r>
              <a:rPr lang="en-US" dirty="0" smtClean="0"/>
              <a:t>Rate of errors by users</a:t>
            </a:r>
          </a:p>
          <a:p>
            <a:pPr lvl="1" eaLnBrk="1" hangingPunct="1">
              <a:defRPr/>
            </a:pPr>
            <a:r>
              <a:rPr lang="en-US" dirty="0" smtClean="0"/>
              <a:t>“The user is always right!”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p:txBody>
          <a:bodyPr/>
          <a:lstStyle/>
          <a:p>
            <a:pPr>
              <a:defRPr/>
            </a:pPr>
            <a:r>
              <a:rPr lang="en-US" smtClean="0"/>
              <a:t>Fall 2010</a:t>
            </a:r>
            <a:endParaRPr lang="en-US"/>
          </a:p>
        </p:txBody>
      </p:sp>
      <p:sp>
        <p:nvSpPr>
          <p:cNvPr id="36867" name="Rectangle 4"/>
          <p:cNvSpPr>
            <a:spLocks noGrp="1" noChangeArrowheads="1"/>
          </p:cNvSpPr>
          <p:nvPr>
            <p:ph type="title"/>
          </p:nvPr>
        </p:nvSpPr>
        <p:spPr>
          <a:xfrm>
            <a:off x="234950" y="209550"/>
            <a:ext cx="8027988" cy="1143000"/>
          </a:xfrm>
        </p:spPr>
        <p:txBody>
          <a:bodyPr/>
          <a:lstStyle/>
          <a:p>
            <a:pPr eaLnBrk="1" hangingPunct="1">
              <a:defRPr/>
            </a:pPr>
            <a:r>
              <a:rPr lang="en-US" dirty="0" smtClean="0"/>
              <a:t>Important Stats </a:t>
            </a:r>
            <a:r>
              <a:rPr lang="en-US" sz="3200" dirty="0" smtClean="0"/>
              <a:t>-2</a:t>
            </a:r>
          </a:p>
        </p:txBody>
      </p:sp>
      <p:sp>
        <p:nvSpPr>
          <p:cNvPr id="36868" name="Rectangle 5"/>
          <p:cNvSpPr>
            <a:spLocks noGrp="1" noChangeArrowheads="1"/>
          </p:cNvSpPr>
          <p:nvPr>
            <p:ph type="body" idx="1"/>
          </p:nvPr>
        </p:nvSpPr>
        <p:spPr/>
        <p:txBody>
          <a:bodyPr/>
          <a:lstStyle/>
          <a:p>
            <a:pPr eaLnBrk="1" hangingPunct="1">
              <a:defRPr/>
            </a:pPr>
            <a:r>
              <a:rPr lang="en-US" dirty="0" smtClean="0"/>
              <a:t>Retention over time</a:t>
            </a:r>
          </a:p>
          <a:p>
            <a:pPr lvl="1" eaLnBrk="1" hangingPunct="1">
              <a:defRPr/>
            </a:pPr>
            <a:r>
              <a:rPr lang="en-US" dirty="0" smtClean="0"/>
              <a:t>Do you have to start at square 1?</a:t>
            </a:r>
          </a:p>
          <a:p>
            <a:pPr eaLnBrk="1" hangingPunct="1">
              <a:defRPr/>
            </a:pPr>
            <a:r>
              <a:rPr lang="en-US" dirty="0" smtClean="0"/>
              <a:t>Subjective satisfaction</a:t>
            </a:r>
          </a:p>
          <a:p>
            <a:pPr lvl="1" eaLnBrk="1" hangingPunct="1">
              <a:defRPr/>
            </a:pPr>
            <a:r>
              <a:rPr lang="en-US" dirty="0" smtClean="0"/>
              <a:t>Do you like it (no explanation needed!)</a:t>
            </a:r>
          </a:p>
          <a:p>
            <a:pPr lvl="1" eaLnBrk="1" hangingPunct="1">
              <a:defRPr/>
            </a:pPr>
            <a:r>
              <a:rPr lang="en-US" dirty="0" smtClean="0"/>
              <a:t>Can you develop attachment for it?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p:txBody>
          <a:bodyPr/>
          <a:lstStyle/>
          <a:p>
            <a:pPr>
              <a:defRPr/>
            </a:pPr>
            <a:r>
              <a:rPr lang="en-US" smtClean="0"/>
              <a:t>Fall 2010</a:t>
            </a:r>
            <a:endParaRPr lang="en-US"/>
          </a:p>
        </p:txBody>
      </p:sp>
      <p:sp>
        <p:nvSpPr>
          <p:cNvPr id="37891" name="Rectangle 2"/>
          <p:cNvSpPr>
            <a:spLocks noGrp="1" noChangeArrowheads="1"/>
          </p:cNvSpPr>
          <p:nvPr>
            <p:ph type="title"/>
          </p:nvPr>
        </p:nvSpPr>
        <p:spPr>
          <a:xfrm>
            <a:off x="461963" y="95250"/>
            <a:ext cx="8374062" cy="1143000"/>
          </a:xfrm>
        </p:spPr>
        <p:txBody>
          <a:bodyPr/>
          <a:lstStyle/>
          <a:p>
            <a:pPr eaLnBrk="1" hangingPunct="1">
              <a:defRPr/>
            </a:pPr>
            <a:r>
              <a:rPr lang="en-US" dirty="0" smtClean="0"/>
              <a:t>Dramatically Different Needs </a:t>
            </a:r>
            <a:r>
              <a:rPr lang="en-US" sz="3200" dirty="0" smtClean="0"/>
              <a:t>- 1</a:t>
            </a:r>
          </a:p>
        </p:txBody>
      </p:sp>
      <p:sp>
        <p:nvSpPr>
          <p:cNvPr id="37892" name="Rectangle 3"/>
          <p:cNvSpPr>
            <a:spLocks noGrp="1" noChangeArrowheads="1"/>
          </p:cNvSpPr>
          <p:nvPr>
            <p:ph type="body" idx="1"/>
          </p:nvPr>
        </p:nvSpPr>
        <p:spPr/>
        <p:txBody>
          <a:bodyPr/>
          <a:lstStyle/>
          <a:p>
            <a:pPr eaLnBrk="1" hangingPunct="1">
              <a:defRPr/>
            </a:pPr>
            <a:r>
              <a:rPr lang="en-US" dirty="0" smtClean="0"/>
              <a:t>Life-critical systems</a:t>
            </a:r>
          </a:p>
          <a:p>
            <a:pPr lvl="1" eaLnBrk="1" hangingPunct="1">
              <a:defRPr/>
            </a:pPr>
            <a:r>
              <a:rPr lang="en-US" dirty="0" smtClean="0"/>
              <a:t>Air traffic; nuclear reactors; cockpits; power utilities; emergency, military, medical, operations</a:t>
            </a:r>
          </a:p>
          <a:p>
            <a:pPr eaLnBrk="1" hangingPunct="1">
              <a:defRPr/>
            </a:pPr>
            <a:r>
              <a:rPr lang="en-US" dirty="0" smtClean="0"/>
              <a:t>Commercial</a:t>
            </a:r>
          </a:p>
          <a:p>
            <a:pPr lvl="1" eaLnBrk="1" hangingPunct="1">
              <a:defRPr/>
            </a:pPr>
            <a:r>
              <a:rPr lang="en-US" dirty="0" smtClean="0"/>
              <a:t>Banks, resv’s, inventory, point-of-sales (Hertz, Fedex,..), registration,..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p:txBody>
          <a:bodyPr/>
          <a:lstStyle/>
          <a:p>
            <a:pPr>
              <a:defRPr/>
            </a:pPr>
            <a:r>
              <a:rPr lang="en-US" smtClean="0"/>
              <a:t>Fall 2010</a:t>
            </a:r>
            <a:endParaRPr lang="en-US"/>
          </a:p>
        </p:txBody>
      </p:sp>
      <p:sp>
        <p:nvSpPr>
          <p:cNvPr id="38915" name="Rectangle 2"/>
          <p:cNvSpPr>
            <a:spLocks noGrp="1" noChangeArrowheads="1"/>
          </p:cNvSpPr>
          <p:nvPr>
            <p:ph type="title"/>
          </p:nvPr>
        </p:nvSpPr>
        <p:spPr>
          <a:xfrm>
            <a:off x="461963" y="95250"/>
            <a:ext cx="8374062" cy="1143000"/>
          </a:xfrm>
        </p:spPr>
        <p:txBody>
          <a:bodyPr/>
          <a:lstStyle/>
          <a:p>
            <a:pPr eaLnBrk="1" hangingPunct="1">
              <a:defRPr/>
            </a:pPr>
            <a:r>
              <a:rPr lang="en-US" dirty="0" smtClean="0"/>
              <a:t>Dramatically Different Needs </a:t>
            </a:r>
            <a:r>
              <a:rPr lang="en-US" sz="3200" dirty="0" smtClean="0"/>
              <a:t>- 2</a:t>
            </a:r>
          </a:p>
        </p:txBody>
      </p:sp>
      <p:sp>
        <p:nvSpPr>
          <p:cNvPr id="38916" name="Rectangle 3"/>
          <p:cNvSpPr>
            <a:spLocks noGrp="1" noChangeArrowheads="1"/>
          </p:cNvSpPr>
          <p:nvPr>
            <p:ph type="body" idx="1"/>
          </p:nvPr>
        </p:nvSpPr>
        <p:spPr/>
        <p:txBody>
          <a:bodyPr/>
          <a:lstStyle/>
          <a:p>
            <a:pPr eaLnBrk="1" hangingPunct="1">
              <a:defRPr/>
            </a:pPr>
            <a:r>
              <a:rPr lang="en-US" dirty="0" smtClean="0"/>
              <a:t>Home, office, entertainment</a:t>
            </a:r>
          </a:p>
          <a:p>
            <a:pPr lvl="1" eaLnBrk="1" hangingPunct="1">
              <a:defRPr/>
            </a:pPr>
            <a:r>
              <a:rPr lang="en-US" dirty="0" smtClean="0"/>
              <a:t>Obvious needs</a:t>
            </a:r>
          </a:p>
          <a:p>
            <a:pPr eaLnBrk="1" hangingPunct="1">
              <a:defRPr/>
            </a:pPr>
            <a:r>
              <a:rPr lang="en-US" dirty="0" smtClean="0"/>
              <a:t>Exploratory, creative, cooperative systems</a:t>
            </a:r>
          </a:p>
          <a:p>
            <a:pPr lvl="1" eaLnBrk="1" hangingPunct="1">
              <a:defRPr/>
            </a:pPr>
            <a:r>
              <a:rPr lang="en-US" dirty="0" smtClean="0"/>
              <a:t>Bad interface (computer or otherwise) can destroy the process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8189913" y="393700"/>
            <a:ext cx="954087" cy="769938"/>
          </a:xfrm>
          <a:prstGeom prst="rect">
            <a:avLst/>
          </a:prstGeom>
        </p:spPr>
        <p:txBody>
          <a:bodyPr>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1</a:t>
            </a:r>
          </a:p>
        </p:txBody>
      </p:sp>
      <p:sp>
        <p:nvSpPr>
          <p:cNvPr id="8196" name="Rectangle 4"/>
          <p:cNvSpPr>
            <a:spLocks noChangeArrowheads="1"/>
          </p:cNvSpPr>
          <p:nvPr/>
        </p:nvSpPr>
        <p:spPr bwMode="auto">
          <a:xfrm>
            <a:off x="381000" y="4899025"/>
            <a:ext cx="7315200" cy="1323975"/>
          </a:xfrm>
          <a:prstGeom prst="rect">
            <a:avLst/>
          </a:prstGeom>
          <a:noFill/>
          <a:ln w="9525">
            <a:noFill/>
            <a:miter lim="800000"/>
            <a:headEnd/>
            <a:tailEnd/>
          </a:ln>
        </p:spPr>
        <p:txBody>
          <a:bodyPr>
            <a:spAutoFit/>
          </a:bodyPr>
          <a:lstStyle/>
          <a:p>
            <a:pPr>
              <a:defRPr/>
            </a:pPr>
            <a:r>
              <a:rPr lang="en-US" sz="2800" dirty="0">
                <a:solidFill>
                  <a:srgbClr val="FFC000"/>
                </a:solidFill>
              </a:rPr>
              <a:t>_____________</a:t>
            </a:r>
          </a:p>
          <a:p>
            <a:pPr>
              <a:defRPr/>
            </a:pPr>
            <a:r>
              <a:rPr lang="en-US" sz="3200" dirty="0">
                <a:solidFill>
                  <a:srgbClr val="FFC000"/>
                </a:solidFill>
              </a:rPr>
              <a:t>͋  </a:t>
            </a:r>
            <a:r>
              <a:rPr lang="en-US" sz="2000" dirty="0">
                <a:solidFill>
                  <a:srgbClr val="FFC000"/>
                </a:solidFill>
              </a:rPr>
              <a:t>Succeeding </a:t>
            </a:r>
            <a:r>
              <a:rPr lang="en-US" sz="2000" i="1" dirty="0">
                <a:solidFill>
                  <a:srgbClr val="FFC000"/>
                </a:solidFill>
              </a:rPr>
              <a:t>Bubble Diagram </a:t>
            </a:r>
            <a:r>
              <a:rPr lang="en-US" sz="2000" dirty="0">
                <a:solidFill>
                  <a:srgbClr val="FFC000"/>
                </a:solidFill>
              </a:rPr>
              <a:t>section based on </a:t>
            </a:r>
            <a:r>
              <a:rPr lang="en-US" sz="2000" i="1" dirty="0" err="1">
                <a:solidFill>
                  <a:srgbClr val="FFC000"/>
                </a:solidFill>
              </a:rPr>
              <a:t>Flickr</a:t>
            </a:r>
            <a:r>
              <a:rPr lang="en-US" sz="2000" i="1" dirty="0">
                <a:solidFill>
                  <a:srgbClr val="FFC000"/>
                </a:solidFill>
              </a:rPr>
              <a:t>  </a:t>
            </a:r>
            <a:r>
              <a:rPr lang="en-US" sz="2000" dirty="0">
                <a:solidFill>
                  <a:srgbClr val="FFC000"/>
                </a:solidFill>
              </a:rPr>
              <a:t>post</a:t>
            </a:r>
            <a:r>
              <a:rPr lang="en-US" sz="2000" i="1" dirty="0">
                <a:solidFill>
                  <a:srgbClr val="FFC000"/>
                </a:solidFill>
              </a:rPr>
              <a:t>  </a:t>
            </a:r>
            <a:r>
              <a:rPr lang="en-US" sz="2000" i="1" dirty="0">
                <a:solidFill>
                  <a:schemeClr val="bg1">
                    <a:lumMod val="75000"/>
                  </a:schemeClr>
                </a:solidFill>
              </a:rPr>
              <a:t>. .</a:t>
            </a:r>
            <a:r>
              <a:rPr lang="en-US" sz="2000" i="1" dirty="0">
                <a:solidFill>
                  <a:srgbClr val="FFC000"/>
                </a:solidFill>
              </a:rPr>
              <a:t>    </a:t>
            </a:r>
            <a:r>
              <a:rPr lang="en-US" sz="2000" i="1" dirty="0">
                <a:solidFill>
                  <a:schemeClr val="bg1">
                    <a:lumMod val="75000"/>
                  </a:schemeClr>
                </a:solidFill>
              </a:rPr>
              <a:t>, </a:t>
            </a:r>
            <a:r>
              <a:rPr lang="en-US" sz="2000" i="1" dirty="0">
                <a:solidFill>
                  <a:srgbClr val="FFC000"/>
                </a:solidFill>
              </a:rPr>
              <a:t>  </a:t>
            </a:r>
            <a:r>
              <a:rPr lang="en-US" sz="2000" dirty="0">
                <a:solidFill>
                  <a:srgbClr val="FFC000"/>
                </a:solidFill>
              </a:rPr>
              <a:t>(Aug 2009) by </a:t>
            </a:r>
            <a:r>
              <a:rPr lang="en-US" sz="2000" i="1" dirty="0">
                <a:solidFill>
                  <a:srgbClr val="FFC000"/>
                </a:solidFill>
              </a:rPr>
              <a:t>Harrison Architects</a:t>
            </a:r>
          </a:p>
        </p:txBody>
      </p:sp>
      <p:sp>
        <p:nvSpPr>
          <p:cNvPr id="6" name="Content Placeholder 4"/>
          <p:cNvSpPr txBox="1">
            <a:spLocks/>
          </p:cNvSpPr>
          <p:nvPr/>
        </p:nvSpPr>
        <p:spPr>
          <a:xfrm>
            <a:off x="558800" y="1955800"/>
            <a:ext cx="8367713" cy="3098800"/>
          </a:xfrm>
          <a:prstGeom prst="rect">
            <a:avLst/>
          </a:prstGeom>
        </p:spPr>
        <p:txBody>
          <a:bodyPr/>
          <a:lstStyle/>
          <a:p>
            <a:pPr marL="342900" indent="-342900" eaLnBrk="0" hangingPunct="0">
              <a:lnSpc>
                <a:spcPct val="150000"/>
              </a:lnSpc>
              <a:spcBef>
                <a:spcPct val="20000"/>
              </a:spcBef>
              <a:buClr>
                <a:schemeClr val="tx2"/>
              </a:buClr>
              <a:buFontTx/>
              <a:buChar char="•"/>
              <a:defRPr/>
            </a:pPr>
            <a:r>
              <a:rPr lang="en-US" sz="3200" kern="0" dirty="0">
                <a:solidFill>
                  <a:srgbClr val="FFC000"/>
                </a:solidFill>
                <a:effectLst>
                  <a:outerShdw blurRad="38100" dist="38100" dir="2700000" algn="tl">
                    <a:srgbClr val="000000">
                      <a:alpha val="43137"/>
                    </a:srgbClr>
                  </a:outerShdw>
                </a:effectLst>
                <a:latin typeface="+mn-lt"/>
                <a:cs typeface="+mn-cs"/>
              </a:rPr>
              <a:t>Tool architects use </a:t>
            </a:r>
            <a:r>
              <a:rPr lang="en-US" sz="3200" kern="0" dirty="0" smtClean="0">
                <a:solidFill>
                  <a:srgbClr val="FFC000"/>
                </a:solidFill>
                <a:effectLst>
                  <a:outerShdw blurRad="38100" dist="38100" dir="2700000" algn="tl">
                    <a:srgbClr val="000000">
                      <a:alpha val="43137"/>
                    </a:srgbClr>
                  </a:outerShdw>
                </a:effectLst>
                <a:latin typeface="+mn-lt"/>
                <a:cs typeface="+mn-cs"/>
              </a:rPr>
              <a:t>during early design</a:t>
            </a:r>
            <a:endParaRPr lang="en-US" sz="3200" kern="0" dirty="0">
              <a:solidFill>
                <a:srgbClr val="FFC000"/>
              </a:solidFill>
              <a:effectLst>
                <a:outerShdw blurRad="38100" dist="38100" dir="2700000" algn="tl">
                  <a:srgbClr val="000000">
                    <a:alpha val="43137"/>
                  </a:srgbClr>
                </a:outerShdw>
              </a:effectLst>
              <a:latin typeface="+mn-lt"/>
              <a:cs typeface="+mn-cs"/>
            </a:endParaRPr>
          </a:p>
          <a:p>
            <a:pPr marL="342900" indent="-342900" eaLnBrk="0" hangingPunct="0">
              <a:lnSpc>
                <a:spcPct val="150000"/>
              </a:lnSpc>
              <a:spcBef>
                <a:spcPct val="20000"/>
              </a:spcBef>
              <a:buClr>
                <a:schemeClr val="tx2"/>
              </a:buClr>
              <a:buFontTx/>
              <a:buChar char="•"/>
              <a:defRPr/>
            </a:pPr>
            <a:r>
              <a:rPr lang="en-US" sz="3200" kern="0" dirty="0">
                <a:solidFill>
                  <a:srgbClr val="FFC000"/>
                </a:solidFill>
                <a:effectLst>
                  <a:outerShdw blurRad="38100" dist="38100" dir="2700000" algn="tl">
                    <a:srgbClr val="000000">
                      <a:alpha val="43137"/>
                    </a:srgbClr>
                  </a:outerShdw>
                </a:effectLst>
                <a:latin typeface="+mn-lt"/>
                <a:cs typeface="+mn-cs"/>
              </a:rPr>
              <a:t>Assists in capturing living dynamics &amp; flow </a:t>
            </a:r>
          </a:p>
          <a:p>
            <a:pPr marL="342900" indent="-342900" eaLnBrk="0" hangingPunct="0">
              <a:lnSpc>
                <a:spcPct val="150000"/>
              </a:lnSpc>
              <a:spcBef>
                <a:spcPct val="20000"/>
              </a:spcBef>
              <a:buClr>
                <a:schemeClr val="tx2"/>
              </a:buClr>
              <a:buFontTx/>
              <a:buChar char="•"/>
              <a:defRPr/>
            </a:pPr>
            <a:r>
              <a:rPr lang="en-US" sz="3200" kern="0" dirty="0">
                <a:solidFill>
                  <a:srgbClr val="FFC000"/>
                </a:solidFill>
                <a:effectLst>
                  <a:outerShdw blurRad="38100" dist="38100" dir="2700000" algn="tl">
                    <a:srgbClr val="000000">
                      <a:alpha val="43137"/>
                    </a:srgbClr>
                  </a:outerShdw>
                </a:effectLst>
                <a:latin typeface="+mn-lt"/>
                <a:cs typeface="+mn-cs"/>
              </a:rPr>
              <a:t>Helps to drive suitable layout</a:t>
            </a:r>
          </a:p>
        </p:txBody>
      </p:sp>
      <p:sp>
        <p:nvSpPr>
          <p:cNvPr id="7" name="Date Placeholder 6"/>
          <p:cNvSpPr>
            <a:spLocks noGrp="1"/>
          </p:cNvSpPr>
          <p:nvPr>
            <p:ph type="dt" sz="half" idx="10"/>
          </p:nvPr>
        </p:nvSpPr>
        <p:spPr/>
        <p:txBody>
          <a:bodyPr/>
          <a:lstStyle/>
          <a:p>
            <a:pPr>
              <a:defRPr/>
            </a:pPr>
            <a:r>
              <a:rPr lang="en-US" smtClean="0"/>
              <a:t>Fall 2010</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p:txBody>
          <a:bodyPr/>
          <a:lstStyle/>
          <a:p>
            <a:pPr>
              <a:defRPr/>
            </a:pPr>
            <a:r>
              <a:rPr lang="en-US" smtClean="0"/>
              <a:t>Fall 2010</a:t>
            </a:r>
            <a:endParaRPr lang="en-US"/>
          </a:p>
        </p:txBody>
      </p:sp>
      <p:sp>
        <p:nvSpPr>
          <p:cNvPr id="39939" name="Rectangle 4"/>
          <p:cNvSpPr>
            <a:spLocks noGrp="1" noChangeArrowheads="1"/>
          </p:cNvSpPr>
          <p:nvPr>
            <p:ph type="title"/>
          </p:nvPr>
        </p:nvSpPr>
        <p:spPr>
          <a:xfrm>
            <a:off x="234950" y="209550"/>
            <a:ext cx="8027988" cy="1143000"/>
          </a:xfrm>
        </p:spPr>
        <p:txBody>
          <a:bodyPr/>
          <a:lstStyle/>
          <a:p>
            <a:pPr eaLnBrk="1" hangingPunct="1">
              <a:defRPr/>
            </a:pPr>
            <a:r>
              <a:rPr lang="en-US" dirty="0" smtClean="0"/>
              <a:t>Human Diversity</a:t>
            </a:r>
          </a:p>
        </p:txBody>
      </p:sp>
      <p:sp>
        <p:nvSpPr>
          <p:cNvPr id="39940" name="Rectangle 5"/>
          <p:cNvSpPr>
            <a:spLocks noGrp="1" noChangeArrowheads="1"/>
          </p:cNvSpPr>
          <p:nvPr>
            <p:ph type="body" idx="1"/>
          </p:nvPr>
        </p:nvSpPr>
        <p:spPr/>
        <p:txBody>
          <a:bodyPr/>
          <a:lstStyle/>
          <a:p>
            <a:pPr eaLnBrk="1" hangingPunct="1">
              <a:defRPr/>
            </a:pPr>
            <a:r>
              <a:rPr lang="en-US" dirty="0" smtClean="0"/>
              <a:t>Ergonomics, anthropometry</a:t>
            </a:r>
          </a:p>
          <a:p>
            <a:pPr lvl="1" eaLnBrk="1" hangingPunct="1">
              <a:defRPr/>
            </a:pPr>
            <a:r>
              <a:rPr lang="en-US" dirty="0" smtClean="0"/>
              <a:t>Are you “average?”</a:t>
            </a:r>
          </a:p>
          <a:p>
            <a:pPr eaLnBrk="1" hangingPunct="1">
              <a:defRPr/>
            </a:pPr>
            <a:r>
              <a:rPr lang="en-US" dirty="0" smtClean="0"/>
              <a:t>Physical consideration</a:t>
            </a:r>
          </a:p>
          <a:p>
            <a:pPr lvl="1" eaLnBrk="1" hangingPunct="1">
              <a:defRPr/>
            </a:pPr>
            <a:r>
              <a:rPr lang="en-US" dirty="0" smtClean="0"/>
              <a:t>Height, stiffness, posture, shape, size of working area</a:t>
            </a:r>
          </a:p>
          <a:p>
            <a:pPr lvl="1" eaLnBrk="1" hangingPunct="1">
              <a:defRPr/>
            </a:pPr>
            <a:r>
              <a:rPr lang="en-US" dirty="0" smtClean="0"/>
              <a:t>IPD, head size, light sensitivity</a:t>
            </a:r>
          </a:p>
          <a:p>
            <a:pPr lvl="1" eaLnBrk="1" hangingPunct="1">
              <a:defRPr/>
            </a:pPr>
            <a:r>
              <a:rPr lang="en-US" dirty="0" smtClean="0"/>
              <a:t>Left-handedness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p:txBody>
          <a:bodyPr/>
          <a:lstStyle/>
          <a:p>
            <a:pPr>
              <a:defRPr/>
            </a:pPr>
            <a:r>
              <a:rPr lang="en-US" smtClean="0"/>
              <a:t>Fall 2010</a:t>
            </a:r>
            <a:endParaRPr lang="en-US"/>
          </a:p>
        </p:txBody>
      </p:sp>
      <p:sp>
        <p:nvSpPr>
          <p:cNvPr id="40963" name="Rectangle 2"/>
          <p:cNvSpPr>
            <a:spLocks noGrp="1" noChangeArrowheads="1"/>
          </p:cNvSpPr>
          <p:nvPr>
            <p:ph type="body" idx="1"/>
          </p:nvPr>
        </p:nvSpPr>
        <p:spPr/>
        <p:txBody>
          <a:bodyPr/>
          <a:lstStyle/>
          <a:p>
            <a:pPr eaLnBrk="1" hangingPunct="1">
              <a:lnSpc>
                <a:spcPct val="110000"/>
              </a:lnSpc>
              <a:defRPr/>
            </a:pPr>
            <a:r>
              <a:rPr lang="en-US" dirty="0" smtClean="0"/>
              <a:t>Short-term memory</a:t>
            </a:r>
          </a:p>
          <a:p>
            <a:pPr eaLnBrk="1" hangingPunct="1">
              <a:lnSpc>
                <a:spcPct val="110000"/>
              </a:lnSpc>
              <a:defRPr/>
            </a:pPr>
            <a:r>
              <a:rPr lang="en-US" dirty="0" smtClean="0"/>
              <a:t>Long-term memory</a:t>
            </a:r>
          </a:p>
          <a:p>
            <a:pPr eaLnBrk="1" hangingPunct="1">
              <a:lnSpc>
                <a:spcPct val="110000"/>
              </a:lnSpc>
              <a:defRPr/>
            </a:pPr>
            <a:r>
              <a:rPr lang="en-US" dirty="0" smtClean="0"/>
              <a:t>(Over 40 year old users…)</a:t>
            </a:r>
          </a:p>
          <a:p>
            <a:pPr eaLnBrk="1" hangingPunct="1">
              <a:lnSpc>
                <a:spcPct val="110000"/>
              </a:lnSpc>
              <a:defRPr/>
            </a:pPr>
            <a:r>
              <a:rPr lang="en-US" dirty="0" smtClean="0"/>
              <a:t>Problem solving</a:t>
            </a:r>
          </a:p>
          <a:p>
            <a:pPr eaLnBrk="1" hangingPunct="1">
              <a:lnSpc>
                <a:spcPct val="110000"/>
              </a:lnSpc>
              <a:defRPr/>
            </a:pPr>
            <a:r>
              <a:rPr lang="en-US" dirty="0" smtClean="0"/>
              <a:t>Decision making </a:t>
            </a:r>
          </a:p>
          <a:p>
            <a:pPr lvl="1" eaLnBrk="1" hangingPunct="1">
              <a:lnSpc>
                <a:spcPct val="110000"/>
              </a:lnSpc>
              <a:defRPr/>
            </a:pPr>
            <a:r>
              <a:rPr lang="en-US" dirty="0" smtClean="0"/>
              <a:t>Armageddon situations </a:t>
            </a:r>
          </a:p>
        </p:txBody>
      </p:sp>
      <p:graphicFrame>
        <p:nvGraphicFramePr>
          <p:cNvPr id="200708" name="Group 4"/>
          <p:cNvGraphicFramePr>
            <a:graphicFrameLocks noGrp="1"/>
          </p:cNvGraphicFramePr>
          <p:nvPr/>
        </p:nvGraphicFramePr>
        <p:xfrm>
          <a:off x="39688" y="-44450"/>
          <a:ext cx="8789987" cy="1532890"/>
        </p:xfrm>
        <a:graphic>
          <a:graphicData uri="http://schemas.openxmlformats.org/drawingml/2006/table">
            <a:tbl>
              <a:tblPr/>
              <a:tblGrid>
                <a:gridCol w="387350"/>
                <a:gridCol w="7064375"/>
                <a:gridCol w="1338262"/>
              </a:tblGrid>
              <a:tr h="754458">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Cognitive Processes</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lang="en-US" sz="3200" dirty="0" smtClean="0">
                          <a:solidFill>
                            <a:schemeClr val="tx2"/>
                          </a:solidFill>
                          <a:effectLst>
                            <a:outerShdw blurRad="38100" dist="38100" dir="2700000" algn="tl">
                              <a:srgbClr val="000000">
                                <a:alpha val="43137"/>
                              </a:srgbClr>
                            </a:outerShdw>
                          </a:effectLst>
                          <a:latin typeface="+mj-lt"/>
                          <a:ea typeface="+mj-ea"/>
                          <a:cs typeface="+mj-cs"/>
                        </a:rPr>
                        <a:t>- 1</a:t>
                      </a:r>
                    </a:p>
                  </a:txBody>
                  <a:tcPr marT="0" marB="182880" anchor="ctr" horzOverflow="overflow">
                    <a:lnL>
                      <a:noFill/>
                    </a:lnL>
                    <a:lnR cap="flat">
                      <a:noFill/>
                    </a:lnR>
                    <a:lnT cap="flat">
                      <a:noFill/>
                    </a:lnT>
                    <a:lnB cap="flat">
                      <a:noFill/>
                    </a:lnB>
                    <a:lnTlToBr>
                      <a:noFill/>
                    </a:lnTlToBr>
                    <a:lnBlToTr>
                      <a:noFill/>
                    </a:lnBlToTr>
                    <a:noFill/>
                  </a:tcPr>
                </a:tc>
              </a:tr>
              <a:tr h="778432">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(from Engineering Abstracts)</a:t>
                      </a: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p:txBody>
          <a:bodyPr/>
          <a:lstStyle/>
          <a:p>
            <a:pPr>
              <a:defRPr/>
            </a:pPr>
            <a:r>
              <a:rPr lang="en-US" smtClean="0"/>
              <a:t>Fall 2010</a:t>
            </a:r>
            <a:endParaRPr lang="en-US"/>
          </a:p>
        </p:txBody>
      </p:sp>
      <p:sp>
        <p:nvSpPr>
          <p:cNvPr id="41987" name="Rectangle 2"/>
          <p:cNvSpPr>
            <a:spLocks noGrp="1" noChangeArrowheads="1"/>
          </p:cNvSpPr>
          <p:nvPr>
            <p:ph type="body" idx="1"/>
          </p:nvPr>
        </p:nvSpPr>
        <p:spPr>
          <a:xfrm>
            <a:off x="685800" y="1981200"/>
            <a:ext cx="8210550" cy="4114800"/>
          </a:xfrm>
        </p:spPr>
        <p:txBody>
          <a:bodyPr/>
          <a:lstStyle/>
          <a:p>
            <a:pPr eaLnBrk="1" hangingPunct="1">
              <a:lnSpc>
                <a:spcPct val="120000"/>
              </a:lnSpc>
              <a:defRPr/>
            </a:pPr>
            <a:r>
              <a:rPr lang="en-US" dirty="0" smtClean="0"/>
              <a:t>Attention and set (scope of concern)</a:t>
            </a:r>
          </a:p>
          <a:p>
            <a:pPr lvl="1" eaLnBrk="1" hangingPunct="1">
              <a:lnSpc>
                <a:spcPct val="120000"/>
              </a:lnSpc>
              <a:defRPr/>
            </a:pPr>
            <a:r>
              <a:rPr lang="en-US" dirty="0" smtClean="0"/>
              <a:t>ADHD, Ritalin population (5%)…</a:t>
            </a:r>
          </a:p>
          <a:p>
            <a:pPr eaLnBrk="1" hangingPunct="1">
              <a:lnSpc>
                <a:spcPct val="120000"/>
              </a:lnSpc>
              <a:defRPr/>
            </a:pPr>
            <a:r>
              <a:rPr lang="en-US" dirty="0" smtClean="0"/>
              <a:t>Search and scanning </a:t>
            </a:r>
          </a:p>
          <a:p>
            <a:pPr eaLnBrk="1" hangingPunct="1">
              <a:lnSpc>
                <a:spcPct val="120000"/>
              </a:lnSpc>
              <a:defRPr/>
            </a:pPr>
            <a:r>
              <a:rPr lang="en-US" dirty="0" smtClean="0"/>
              <a:t>Time perception</a:t>
            </a:r>
          </a:p>
          <a:p>
            <a:pPr eaLnBrk="1" hangingPunct="1">
              <a:lnSpc>
                <a:spcPct val="120000"/>
              </a:lnSpc>
              <a:defRPr/>
            </a:pPr>
            <a:endParaRPr lang="en-US" dirty="0" smtClean="0"/>
          </a:p>
          <a:p>
            <a:pPr lvl="1" eaLnBrk="1" hangingPunct="1">
              <a:defRPr/>
            </a:pPr>
            <a:endParaRPr lang="en-US" dirty="0" smtClean="0"/>
          </a:p>
        </p:txBody>
      </p:sp>
      <p:graphicFrame>
        <p:nvGraphicFramePr>
          <p:cNvPr id="201731" name="Group 3"/>
          <p:cNvGraphicFramePr>
            <a:graphicFrameLocks noGrp="1"/>
          </p:cNvGraphicFramePr>
          <p:nvPr/>
        </p:nvGraphicFramePr>
        <p:xfrm>
          <a:off x="0" y="165100"/>
          <a:ext cx="9059863" cy="1458913"/>
        </p:xfrm>
        <a:graphic>
          <a:graphicData uri="http://schemas.openxmlformats.org/drawingml/2006/table">
            <a:tbl>
              <a:tblPr/>
              <a:tblGrid>
                <a:gridCol w="399243"/>
                <a:gridCol w="7818525"/>
                <a:gridCol w="842095"/>
              </a:tblGrid>
              <a:tr h="679450">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defRPr/>
                      </a:pPr>
                      <a:r>
                        <a:rPr kumimoji="0" lang="en-US" sz="4000" b="0" i="0" u="none" strike="noStrike" cap="none" normalizeH="0" baseline="0" dirty="0" smtClean="0">
                          <a:ln>
                            <a:noFill/>
                          </a:ln>
                          <a:solidFill>
                            <a:schemeClr val="tx2"/>
                          </a:solidFill>
                          <a:effectLst/>
                          <a:latin typeface="Arial" charset="0"/>
                        </a:rPr>
                        <a:t>Cognitive Processes (fr Eng Abs)</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lang="en-US" sz="3200" dirty="0" smtClean="0">
                          <a:solidFill>
                            <a:schemeClr val="tx2"/>
                          </a:solidFill>
                          <a:effectLst>
                            <a:outerShdw blurRad="38100" dist="38100" dir="2700000" algn="tl">
                              <a:srgbClr val="000000">
                                <a:alpha val="43137"/>
                              </a:srgbClr>
                            </a:outerShdw>
                          </a:effectLst>
                          <a:latin typeface="+mj-lt"/>
                          <a:ea typeface="+mj-ea"/>
                          <a:cs typeface="+mj-cs"/>
                        </a:rPr>
                        <a:t>- 2</a:t>
                      </a:r>
                    </a:p>
                  </a:txBody>
                  <a:tcPr marT="0" marB="182880" anchor="ctr" horzOverflow="overflow">
                    <a:lnL>
                      <a:noFill/>
                    </a:lnL>
                    <a:lnR cap="flat">
                      <a:noFill/>
                    </a:lnR>
                    <a:lnT cap="flat">
                      <a:noFill/>
                    </a:lnT>
                    <a:lnB cap="flat">
                      <a:noFill/>
                    </a:lnB>
                    <a:lnTlToBr>
                      <a:noFill/>
                    </a:lnTlToBr>
                    <a:lnBlToTr>
                      <a:noFill/>
                    </a:lnBlToTr>
                    <a:noFill/>
                  </a:tcPr>
                </a:tc>
              </a:tr>
              <a:tr h="779463">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p:txBody>
          <a:bodyPr/>
          <a:lstStyle/>
          <a:p>
            <a:pPr>
              <a:defRPr/>
            </a:pPr>
            <a:r>
              <a:rPr lang="en-US" smtClean="0"/>
              <a:t>Fall 2010</a:t>
            </a:r>
            <a:endParaRPr lang="en-US"/>
          </a:p>
        </p:txBody>
      </p:sp>
      <p:sp>
        <p:nvSpPr>
          <p:cNvPr id="43011" name="Rectangle 2"/>
          <p:cNvSpPr>
            <a:spLocks noGrp="1" noChangeArrowheads="1"/>
          </p:cNvSpPr>
          <p:nvPr>
            <p:ph type="body" idx="1"/>
          </p:nvPr>
        </p:nvSpPr>
        <p:spPr>
          <a:xfrm>
            <a:off x="685800" y="1981200"/>
            <a:ext cx="8210550" cy="4114800"/>
          </a:xfrm>
        </p:spPr>
        <p:txBody>
          <a:bodyPr/>
          <a:lstStyle/>
          <a:p>
            <a:pPr eaLnBrk="1" hangingPunct="1">
              <a:defRPr/>
            </a:pPr>
            <a:r>
              <a:rPr lang="en-US" dirty="0" smtClean="0"/>
              <a:t>Arousal and vigilance</a:t>
            </a:r>
          </a:p>
          <a:p>
            <a:pPr eaLnBrk="1" hangingPunct="1">
              <a:defRPr/>
            </a:pPr>
            <a:r>
              <a:rPr lang="en-US" dirty="0" smtClean="0"/>
              <a:t>Fatigue</a:t>
            </a:r>
          </a:p>
          <a:p>
            <a:pPr eaLnBrk="1" hangingPunct="1">
              <a:defRPr/>
            </a:pPr>
            <a:r>
              <a:rPr lang="en-US" dirty="0" smtClean="0"/>
              <a:t>Perceptual (mental) load</a:t>
            </a:r>
          </a:p>
          <a:p>
            <a:pPr eaLnBrk="1" hangingPunct="1">
              <a:defRPr/>
            </a:pPr>
            <a:r>
              <a:rPr lang="en-US" dirty="0" smtClean="0"/>
              <a:t>Knowledge of results</a:t>
            </a:r>
          </a:p>
          <a:p>
            <a:pPr eaLnBrk="1" hangingPunct="1">
              <a:defRPr/>
            </a:pPr>
            <a:r>
              <a:rPr lang="en-US" dirty="0" smtClean="0"/>
              <a:t>Monotony and boredom</a:t>
            </a:r>
          </a:p>
          <a:p>
            <a:pPr lvl="1" eaLnBrk="1" hangingPunct="1">
              <a:defRPr/>
            </a:pPr>
            <a:endParaRPr lang="en-US" sz="3200" dirty="0" smtClean="0"/>
          </a:p>
        </p:txBody>
      </p:sp>
      <p:graphicFrame>
        <p:nvGraphicFramePr>
          <p:cNvPr id="202755" name="Group 3"/>
          <p:cNvGraphicFramePr>
            <a:graphicFrameLocks noGrp="1"/>
          </p:cNvGraphicFramePr>
          <p:nvPr/>
        </p:nvGraphicFramePr>
        <p:xfrm>
          <a:off x="-384175" y="363538"/>
          <a:ext cx="9528313" cy="1458913"/>
        </p:xfrm>
        <a:graphic>
          <a:graphicData uri="http://schemas.openxmlformats.org/drawingml/2006/table">
            <a:tbl>
              <a:tblPr/>
              <a:tblGrid>
                <a:gridCol w="419886"/>
                <a:gridCol w="8498827"/>
                <a:gridCol w="609600"/>
              </a:tblGrid>
              <a:tr h="679450">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defRPr/>
                      </a:pPr>
                      <a:r>
                        <a:rPr kumimoji="0" lang="en-US" sz="3200" b="0" i="0" u="none" strike="noStrike" cap="none" normalizeH="0" baseline="0" dirty="0" smtClean="0">
                          <a:ln>
                            <a:noFill/>
                          </a:ln>
                          <a:solidFill>
                            <a:schemeClr val="tx2"/>
                          </a:solidFill>
                          <a:effectLst/>
                          <a:latin typeface="Arial" charset="0"/>
                        </a:rPr>
                        <a:t>Perceptual &amp; Motor Performance Factors (ibid)</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2"/>
                          </a:solidFill>
                          <a:effectLst/>
                          <a:latin typeface="Arial" charset="0"/>
                        </a:rPr>
                        <a:t>- 1</a:t>
                      </a:r>
                    </a:p>
                  </a:txBody>
                  <a:tcPr marT="0" marB="182880" anchor="ctr" horzOverflow="overflow">
                    <a:lnL>
                      <a:noFill/>
                    </a:lnL>
                    <a:lnR cap="flat">
                      <a:noFill/>
                    </a:lnR>
                    <a:lnT cap="flat">
                      <a:noFill/>
                    </a:lnT>
                    <a:lnB cap="flat">
                      <a:noFill/>
                    </a:lnB>
                    <a:lnTlToBr>
                      <a:noFill/>
                    </a:lnTlToBr>
                    <a:lnBlToTr>
                      <a:noFill/>
                    </a:lnBlToTr>
                    <a:noFill/>
                  </a:tcPr>
                </a:tc>
              </a:tr>
              <a:tr h="779463">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p:txBody>
          <a:bodyPr/>
          <a:lstStyle/>
          <a:p>
            <a:pPr>
              <a:defRPr/>
            </a:pPr>
            <a:r>
              <a:rPr lang="en-US" smtClean="0"/>
              <a:t>Fall 2010</a:t>
            </a:r>
            <a:endParaRPr lang="en-US"/>
          </a:p>
        </p:txBody>
      </p:sp>
      <p:sp>
        <p:nvSpPr>
          <p:cNvPr id="44035" name="Rectangle 2"/>
          <p:cNvSpPr>
            <a:spLocks noGrp="1" noChangeArrowheads="1"/>
          </p:cNvSpPr>
          <p:nvPr>
            <p:ph type="body" idx="1"/>
          </p:nvPr>
        </p:nvSpPr>
        <p:spPr>
          <a:xfrm>
            <a:off x="685800" y="1981200"/>
            <a:ext cx="8210550" cy="4114800"/>
          </a:xfrm>
        </p:spPr>
        <p:txBody>
          <a:bodyPr/>
          <a:lstStyle/>
          <a:p>
            <a:pPr eaLnBrk="1" hangingPunct="1">
              <a:defRPr/>
            </a:pPr>
            <a:r>
              <a:rPr lang="en-US" dirty="0" smtClean="0"/>
              <a:t>Sensory deprivation</a:t>
            </a:r>
          </a:p>
          <a:p>
            <a:pPr eaLnBrk="1" hangingPunct="1">
              <a:defRPr/>
            </a:pPr>
            <a:r>
              <a:rPr lang="en-US" dirty="0" smtClean="0"/>
              <a:t>Sleep deprivation</a:t>
            </a:r>
          </a:p>
          <a:p>
            <a:pPr lvl="1" eaLnBrk="1" hangingPunct="1">
              <a:defRPr/>
            </a:pPr>
            <a:r>
              <a:rPr lang="en-US" sz="3200" dirty="0" smtClean="0"/>
              <a:t>New driving regulations</a:t>
            </a:r>
          </a:p>
          <a:p>
            <a:pPr lvl="1" eaLnBrk="1" hangingPunct="1">
              <a:defRPr/>
            </a:pPr>
            <a:r>
              <a:rPr lang="en-US" sz="3200" dirty="0" smtClean="0"/>
              <a:t>Medical interns/residents</a:t>
            </a:r>
          </a:p>
          <a:p>
            <a:pPr eaLnBrk="1" hangingPunct="1">
              <a:defRPr/>
            </a:pPr>
            <a:r>
              <a:rPr lang="en-US" dirty="0" smtClean="0"/>
              <a:t>Anxiety and fear</a:t>
            </a:r>
          </a:p>
          <a:p>
            <a:pPr eaLnBrk="1" hangingPunct="1">
              <a:defRPr/>
            </a:pPr>
            <a:r>
              <a:rPr lang="en-US" dirty="0" smtClean="0"/>
              <a:t>Isolation</a:t>
            </a:r>
          </a:p>
        </p:txBody>
      </p:sp>
      <p:graphicFrame>
        <p:nvGraphicFramePr>
          <p:cNvPr id="203779" name="Group 3"/>
          <p:cNvGraphicFramePr>
            <a:graphicFrameLocks noGrp="1"/>
          </p:cNvGraphicFramePr>
          <p:nvPr/>
        </p:nvGraphicFramePr>
        <p:xfrm>
          <a:off x="269875" y="11113"/>
          <a:ext cx="8789988" cy="1458913"/>
        </p:xfrm>
        <a:graphic>
          <a:graphicData uri="http://schemas.openxmlformats.org/drawingml/2006/table">
            <a:tbl>
              <a:tblPr/>
              <a:tblGrid>
                <a:gridCol w="387350"/>
                <a:gridCol w="7091363"/>
                <a:gridCol w="1311275"/>
              </a:tblGrid>
              <a:tr h="679450">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Perceptual and Motor</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lang="en-US" sz="3200" dirty="0" smtClean="0">
                          <a:solidFill>
                            <a:schemeClr val="tx2"/>
                          </a:solidFill>
                          <a:effectLst>
                            <a:outerShdw blurRad="38100" dist="38100" dir="2700000" algn="tl">
                              <a:srgbClr val="000000">
                                <a:alpha val="43137"/>
                              </a:srgbClr>
                            </a:outerShdw>
                          </a:effectLst>
                          <a:latin typeface="+mj-lt"/>
                          <a:ea typeface="+mj-ea"/>
                          <a:cs typeface="+mj-cs"/>
                        </a:rPr>
                        <a:t>- 2</a:t>
                      </a:r>
                    </a:p>
                  </a:txBody>
                  <a:tcPr marT="0" marB="182880" anchor="ctr" horzOverflow="overflow">
                    <a:lnL>
                      <a:noFill/>
                    </a:lnL>
                    <a:lnR cap="flat">
                      <a:noFill/>
                    </a:lnR>
                    <a:lnT cap="flat">
                      <a:noFill/>
                    </a:lnT>
                    <a:lnB cap="flat">
                      <a:noFill/>
                    </a:lnB>
                    <a:lnTlToBr>
                      <a:noFill/>
                    </a:lnTlToBr>
                    <a:lnBlToTr>
                      <a:noFill/>
                    </a:lnBlToTr>
                    <a:noFill/>
                  </a:tcPr>
                </a:tc>
              </a:tr>
              <a:tr h="779463">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Performance Factors (ibid)</a:t>
                      </a: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idx="1"/>
          </p:nvPr>
        </p:nvSpPr>
        <p:spPr>
          <a:xfrm>
            <a:off x="914400" y="2058988"/>
            <a:ext cx="6415088" cy="4114800"/>
          </a:xfrm>
        </p:spPr>
        <p:txBody>
          <a:bodyPr/>
          <a:lstStyle/>
          <a:p>
            <a:pPr eaLnBrk="1" hangingPunct="1">
              <a:lnSpc>
                <a:spcPct val="150000"/>
              </a:lnSpc>
              <a:defRPr/>
            </a:pPr>
            <a:r>
              <a:rPr lang="en-US" dirty="0" smtClean="0"/>
              <a:t>Aging</a:t>
            </a:r>
          </a:p>
          <a:p>
            <a:pPr eaLnBrk="1" hangingPunct="1">
              <a:lnSpc>
                <a:spcPct val="150000"/>
              </a:lnSpc>
              <a:defRPr/>
            </a:pPr>
            <a:r>
              <a:rPr lang="en-US" dirty="0" smtClean="0"/>
              <a:t>Drugs and alcohol</a:t>
            </a:r>
          </a:p>
          <a:p>
            <a:pPr eaLnBrk="1" hangingPunct="1">
              <a:lnSpc>
                <a:spcPct val="150000"/>
              </a:lnSpc>
              <a:defRPr/>
            </a:pPr>
            <a:r>
              <a:rPr lang="en-US" dirty="0" smtClean="0"/>
              <a:t>Circadian rhythms</a:t>
            </a:r>
          </a:p>
        </p:txBody>
      </p:sp>
      <p:sp>
        <p:nvSpPr>
          <p:cNvPr id="45058" name="Date Placeholder 3"/>
          <p:cNvSpPr>
            <a:spLocks noGrp="1"/>
          </p:cNvSpPr>
          <p:nvPr>
            <p:ph type="dt" sz="quarter" idx="10"/>
          </p:nvPr>
        </p:nvSpPr>
        <p:spPr/>
        <p:txBody>
          <a:bodyPr/>
          <a:lstStyle/>
          <a:p>
            <a:pPr>
              <a:defRPr/>
            </a:pPr>
            <a:r>
              <a:rPr lang="en-US" smtClean="0"/>
              <a:t>Fall 2010</a:t>
            </a:r>
            <a:endParaRPr lang="en-US"/>
          </a:p>
        </p:txBody>
      </p:sp>
      <p:graphicFrame>
        <p:nvGraphicFramePr>
          <p:cNvPr id="204803" name="Group 3"/>
          <p:cNvGraphicFramePr>
            <a:graphicFrameLocks noGrp="1"/>
          </p:cNvGraphicFramePr>
          <p:nvPr/>
        </p:nvGraphicFramePr>
        <p:xfrm>
          <a:off x="0" y="0"/>
          <a:ext cx="8789988" cy="1458913"/>
        </p:xfrm>
        <a:graphic>
          <a:graphicData uri="http://schemas.openxmlformats.org/drawingml/2006/table">
            <a:tbl>
              <a:tblPr/>
              <a:tblGrid>
                <a:gridCol w="387350"/>
                <a:gridCol w="7091363"/>
                <a:gridCol w="1311275"/>
              </a:tblGrid>
              <a:tr h="679450">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Perceptual and Motor</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lang="en-US" sz="3200" dirty="0" smtClean="0">
                          <a:solidFill>
                            <a:schemeClr val="tx2"/>
                          </a:solidFill>
                          <a:effectLst>
                            <a:outerShdw blurRad="38100" dist="38100" dir="2700000" algn="tl">
                              <a:srgbClr val="000000">
                                <a:alpha val="43137"/>
                              </a:srgbClr>
                            </a:outerShdw>
                          </a:effectLst>
                          <a:latin typeface="+mj-lt"/>
                          <a:ea typeface="+mj-ea"/>
                          <a:cs typeface="+mj-cs"/>
                        </a:rPr>
                        <a:t>- 3</a:t>
                      </a:r>
                    </a:p>
                  </a:txBody>
                  <a:tcPr marT="0" marB="182880" anchor="ctr" horzOverflow="overflow">
                    <a:lnL>
                      <a:noFill/>
                    </a:lnL>
                    <a:lnR cap="flat">
                      <a:noFill/>
                    </a:lnR>
                    <a:lnT cap="flat">
                      <a:noFill/>
                    </a:lnT>
                    <a:lnB cap="flat">
                      <a:noFill/>
                    </a:lnB>
                    <a:lnTlToBr>
                      <a:noFill/>
                    </a:lnTlToBr>
                    <a:lnBlToTr>
                      <a:noFill/>
                    </a:lnBlToTr>
                    <a:noFill/>
                  </a:tcPr>
                </a:tc>
              </a:tr>
              <a:tr h="779463">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Performance Factors (ibid)</a:t>
                      </a: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p:txBody>
          <a:bodyPr/>
          <a:lstStyle/>
          <a:p>
            <a:pPr>
              <a:defRPr/>
            </a:pPr>
            <a:r>
              <a:rPr lang="en-US" smtClean="0"/>
              <a:t>Fall 2010</a:t>
            </a:r>
            <a:endParaRPr lang="en-US"/>
          </a:p>
        </p:txBody>
      </p:sp>
      <p:sp>
        <p:nvSpPr>
          <p:cNvPr id="46083" name="Rectangle 4"/>
          <p:cNvSpPr>
            <a:spLocks noGrp="1" noChangeArrowheads="1"/>
          </p:cNvSpPr>
          <p:nvPr>
            <p:ph type="title"/>
          </p:nvPr>
        </p:nvSpPr>
        <p:spPr>
          <a:xfrm>
            <a:off x="234950" y="209550"/>
            <a:ext cx="8027988" cy="1143000"/>
          </a:xfrm>
        </p:spPr>
        <p:txBody>
          <a:bodyPr/>
          <a:lstStyle/>
          <a:p>
            <a:pPr eaLnBrk="1" hangingPunct="1">
              <a:defRPr/>
            </a:pPr>
            <a:r>
              <a:rPr lang="en-US" dirty="0" smtClean="0"/>
              <a:t>Gender Differences</a:t>
            </a:r>
          </a:p>
        </p:txBody>
      </p:sp>
      <p:sp>
        <p:nvSpPr>
          <p:cNvPr id="46084" name="Rectangle 5"/>
          <p:cNvSpPr>
            <a:spLocks noGrp="1" noChangeArrowheads="1"/>
          </p:cNvSpPr>
          <p:nvPr>
            <p:ph type="body" idx="1"/>
          </p:nvPr>
        </p:nvSpPr>
        <p:spPr>
          <a:xfrm>
            <a:off x="903288" y="1758950"/>
            <a:ext cx="8001000" cy="4114800"/>
          </a:xfrm>
        </p:spPr>
        <p:txBody>
          <a:bodyPr/>
          <a:lstStyle/>
          <a:p>
            <a:pPr eaLnBrk="1" hangingPunct="1">
              <a:lnSpc>
                <a:spcPct val="90000"/>
              </a:lnSpc>
              <a:defRPr/>
            </a:pPr>
            <a:r>
              <a:rPr lang="en-US" dirty="0" smtClean="0"/>
              <a:t>Males and Females are different!</a:t>
            </a:r>
          </a:p>
          <a:p>
            <a:pPr lvl="1" eaLnBrk="1" hangingPunct="1">
              <a:lnSpc>
                <a:spcPct val="90000"/>
              </a:lnSpc>
              <a:defRPr/>
            </a:pPr>
            <a:r>
              <a:rPr lang="en-US" dirty="0" smtClean="0"/>
              <a:t>Aggressiveness comparisons</a:t>
            </a:r>
          </a:p>
          <a:p>
            <a:pPr lvl="1" eaLnBrk="1" hangingPunct="1">
              <a:lnSpc>
                <a:spcPct val="90000"/>
              </a:lnSpc>
              <a:defRPr/>
            </a:pPr>
            <a:r>
              <a:rPr lang="en-US" dirty="0" smtClean="0"/>
              <a:t>Learning environments</a:t>
            </a:r>
          </a:p>
          <a:p>
            <a:pPr lvl="2" eaLnBrk="1" hangingPunct="1">
              <a:lnSpc>
                <a:spcPct val="90000"/>
              </a:lnSpc>
              <a:buFont typeface="Wingdings" pitchFamily="-96" charset="2"/>
              <a:buChar char="§"/>
              <a:defRPr/>
            </a:pPr>
            <a:r>
              <a:rPr lang="en-US" dirty="0" smtClean="0"/>
              <a:t>Positive v. Negative Reinforcement</a:t>
            </a:r>
          </a:p>
          <a:p>
            <a:pPr lvl="1" eaLnBrk="1" hangingPunct="1">
              <a:lnSpc>
                <a:spcPct val="90000"/>
              </a:lnSpc>
              <a:defRPr/>
            </a:pPr>
            <a:r>
              <a:rPr lang="en-US" dirty="0" smtClean="0"/>
              <a:t>Sensitivities</a:t>
            </a:r>
          </a:p>
          <a:p>
            <a:pPr eaLnBrk="1" hangingPunct="1">
              <a:lnSpc>
                <a:spcPct val="90000"/>
              </a:lnSpc>
              <a:defRPr/>
            </a:pPr>
            <a:r>
              <a:rPr lang="en-US" dirty="0" smtClean="0"/>
              <a:t>Much has been observed</a:t>
            </a:r>
          </a:p>
          <a:p>
            <a:pPr eaLnBrk="1" hangingPunct="1">
              <a:lnSpc>
                <a:spcPct val="90000"/>
              </a:lnSpc>
              <a:defRPr/>
            </a:pPr>
            <a:r>
              <a:rPr lang="en-US" dirty="0" smtClean="0"/>
              <a:t>Firm principles are scarce</a:t>
            </a:r>
          </a:p>
          <a:p>
            <a:pPr lvl="1" eaLnBrk="1" hangingPunct="1">
              <a:lnSpc>
                <a:spcPct val="90000"/>
              </a:lnSpc>
              <a:defRPr/>
            </a:pPr>
            <a:r>
              <a:rPr lang="en-US" dirty="0" smtClean="0"/>
              <a:t>Some research at Stanford</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p:txBody>
          <a:bodyPr/>
          <a:lstStyle/>
          <a:p>
            <a:pPr>
              <a:defRPr/>
            </a:pPr>
            <a:r>
              <a:rPr lang="en-US" smtClean="0"/>
              <a:t>Fall 2010</a:t>
            </a:r>
            <a:endParaRPr lang="en-US"/>
          </a:p>
        </p:txBody>
      </p:sp>
      <p:sp>
        <p:nvSpPr>
          <p:cNvPr id="47107" name="Rectangle 2"/>
          <p:cNvSpPr>
            <a:spLocks noGrp="1" noChangeArrowheads="1"/>
          </p:cNvSpPr>
          <p:nvPr>
            <p:ph type="body" idx="1"/>
          </p:nvPr>
        </p:nvSpPr>
        <p:spPr>
          <a:xfrm>
            <a:off x="685800" y="1981200"/>
            <a:ext cx="8210550" cy="3482975"/>
          </a:xfrm>
        </p:spPr>
        <p:txBody>
          <a:bodyPr/>
          <a:lstStyle/>
          <a:p>
            <a:pPr eaLnBrk="1" hangingPunct="1">
              <a:defRPr/>
            </a:pPr>
            <a:r>
              <a:rPr lang="en-US" dirty="0" smtClean="0"/>
              <a:t>Extrovert v Introvert</a:t>
            </a:r>
          </a:p>
          <a:p>
            <a:pPr lvl="1" eaLnBrk="1" hangingPunct="1">
              <a:defRPr/>
            </a:pPr>
            <a:r>
              <a:rPr lang="en-US" dirty="0" smtClean="0"/>
              <a:t>Extroverts like action</a:t>
            </a:r>
          </a:p>
          <a:p>
            <a:pPr lvl="1" eaLnBrk="1" hangingPunct="1">
              <a:defRPr/>
            </a:pPr>
            <a:endParaRPr lang="en-US" dirty="0" smtClean="0"/>
          </a:p>
          <a:p>
            <a:pPr eaLnBrk="1" hangingPunct="1">
              <a:defRPr/>
            </a:pPr>
            <a:r>
              <a:rPr lang="en-US" dirty="0" smtClean="0"/>
              <a:t>Sensing v Intuition</a:t>
            </a:r>
          </a:p>
          <a:p>
            <a:pPr lvl="1" eaLnBrk="1" hangingPunct="1">
              <a:defRPr/>
            </a:pPr>
            <a:r>
              <a:rPr lang="en-US" dirty="0" smtClean="0"/>
              <a:t>Routine v (Discovering New)</a:t>
            </a:r>
          </a:p>
        </p:txBody>
      </p:sp>
      <p:graphicFrame>
        <p:nvGraphicFramePr>
          <p:cNvPr id="206851" name="Group 3"/>
          <p:cNvGraphicFramePr>
            <a:graphicFrameLocks noGrp="1"/>
          </p:cNvGraphicFramePr>
          <p:nvPr/>
        </p:nvGraphicFramePr>
        <p:xfrm>
          <a:off x="269875" y="46038"/>
          <a:ext cx="8789988" cy="1458913"/>
        </p:xfrm>
        <a:graphic>
          <a:graphicData uri="http://schemas.openxmlformats.org/drawingml/2006/table">
            <a:tbl>
              <a:tblPr/>
              <a:tblGrid>
                <a:gridCol w="387350"/>
                <a:gridCol w="7091363"/>
                <a:gridCol w="1311275"/>
              </a:tblGrid>
              <a:tr h="679450">
                <a:tc grid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Carl Jung’s</a:t>
                      </a:r>
                    </a:p>
                  </a:txBody>
                  <a:tcPr marT="0" marB="0" horzOverflow="overflow">
                    <a:lnL cap="flat">
                      <a:noFill/>
                    </a:lnL>
                    <a:lnR>
                      <a:noFill/>
                    </a:lnR>
                    <a:lnT cap="flat">
                      <a:noFill/>
                    </a:lnT>
                    <a:lnB>
                      <a:noFill/>
                    </a:lnB>
                    <a:lnTlToBr>
                      <a:noFill/>
                    </a:lnTlToBr>
                    <a:lnBlToTr>
                      <a:noFill/>
                    </a:lnBlToTr>
                    <a:noFill/>
                  </a:tcPr>
                </a:tc>
                <a:tc hMerge="1">
                  <a:txBody>
                    <a:bodyPr/>
                    <a:lstStyle/>
                    <a:p>
                      <a:endParaRPr lang="en-US"/>
                    </a:p>
                  </a:txBody>
                  <a:tcPr/>
                </a:tc>
                <a:tc rowSpan="2">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lang="en-US" sz="3200" dirty="0" smtClean="0">
                          <a:solidFill>
                            <a:schemeClr val="tx2"/>
                          </a:solidFill>
                          <a:effectLst>
                            <a:outerShdw blurRad="38100" dist="38100" dir="2700000" algn="tl">
                              <a:srgbClr val="000000">
                                <a:alpha val="43137"/>
                              </a:srgbClr>
                            </a:outerShdw>
                          </a:effectLst>
                          <a:latin typeface="+mj-lt"/>
                          <a:ea typeface="+mj-ea"/>
                          <a:cs typeface="+mj-cs"/>
                        </a:rPr>
                        <a:t>- 1</a:t>
                      </a:r>
                    </a:p>
                  </a:txBody>
                  <a:tcPr marT="0" marB="182880" anchor="ctr" horzOverflow="overflow">
                    <a:lnL>
                      <a:noFill/>
                    </a:lnL>
                    <a:lnR cap="flat">
                      <a:noFill/>
                    </a:lnR>
                    <a:lnT cap="flat">
                      <a:noFill/>
                    </a:lnT>
                    <a:lnB cap="flat">
                      <a:noFill/>
                    </a:lnB>
                    <a:lnTlToBr>
                      <a:noFill/>
                    </a:lnTlToBr>
                    <a:lnBlToTr>
                      <a:noFill/>
                    </a:lnBlToTr>
                    <a:noFill/>
                  </a:tcPr>
                </a:tc>
              </a:tr>
              <a:tr h="779463">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endParaRPr kumimoji="0" lang="en-US" sz="4000" b="0" i="0" u="none" strike="noStrike" cap="none" normalizeH="0" baseline="0" dirty="0" smtClean="0">
                        <a:ln>
                          <a:noFill/>
                        </a:ln>
                        <a:solidFill>
                          <a:schemeClr val="tx2"/>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en-US" sz="4000" b="0" i="0" u="none" strike="noStrike" cap="none" normalizeH="0" baseline="0" dirty="0" smtClean="0">
                          <a:ln>
                            <a:noFill/>
                          </a:ln>
                          <a:solidFill>
                            <a:schemeClr val="tx2"/>
                          </a:solidFill>
                          <a:effectLst/>
                          <a:latin typeface="Arial" charset="0"/>
                        </a:rPr>
                        <a:t>Personality Differences</a:t>
                      </a:r>
                    </a:p>
                  </a:txBody>
                  <a:tcPr marT="0" marB="0" horzOverflow="overflow">
                    <a:lnL>
                      <a:noFill/>
                    </a:lnL>
                    <a:lnR>
                      <a:noFill/>
                    </a:lnR>
                    <a:lnT>
                      <a:noFill/>
                    </a:lnT>
                    <a:lnB cap="flat">
                      <a:noFill/>
                    </a:lnB>
                    <a:lnTlToBr>
                      <a:noFill/>
                    </a:lnTlToBr>
                    <a:lnBlToTr>
                      <a:noFill/>
                    </a:lnBlToTr>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p:txBody>
          <a:bodyPr/>
          <a:lstStyle/>
          <a:p>
            <a:pPr>
              <a:defRPr/>
            </a:pPr>
            <a:r>
              <a:rPr lang="en-US" smtClean="0"/>
              <a:t>Fall 2010</a:t>
            </a:r>
            <a:endParaRPr lang="en-US"/>
          </a:p>
        </p:txBody>
      </p:sp>
      <p:sp>
        <p:nvSpPr>
          <p:cNvPr id="48131" name="Rectangle 2"/>
          <p:cNvSpPr>
            <a:spLocks noGrp="1" noChangeArrowheads="1"/>
          </p:cNvSpPr>
          <p:nvPr>
            <p:ph type="body" idx="1"/>
          </p:nvPr>
        </p:nvSpPr>
        <p:spPr>
          <a:xfrm>
            <a:off x="685800" y="1981200"/>
            <a:ext cx="8210550" cy="3482975"/>
          </a:xfrm>
        </p:spPr>
        <p:txBody>
          <a:bodyPr/>
          <a:lstStyle/>
          <a:p>
            <a:pPr eaLnBrk="1" hangingPunct="1">
              <a:defRPr/>
            </a:pPr>
            <a:r>
              <a:rPr lang="en-US" dirty="0" smtClean="0"/>
              <a:t>Perceptive v Judging</a:t>
            </a:r>
          </a:p>
          <a:p>
            <a:pPr lvl="1" eaLnBrk="1" hangingPunct="1">
              <a:defRPr/>
            </a:pPr>
            <a:r>
              <a:rPr lang="en-US" dirty="0" smtClean="0"/>
              <a:t>New situations v planning</a:t>
            </a:r>
          </a:p>
          <a:p>
            <a:pPr lvl="1" eaLnBrk="1" hangingPunct="1">
              <a:defRPr/>
            </a:pPr>
            <a:endParaRPr lang="en-US" dirty="0" smtClean="0"/>
          </a:p>
          <a:p>
            <a:pPr eaLnBrk="1" hangingPunct="1">
              <a:defRPr/>
            </a:pPr>
            <a:r>
              <a:rPr lang="en-US" dirty="0" smtClean="0"/>
              <a:t>Feeling v Thinking </a:t>
            </a:r>
          </a:p>
          <a:p>
            <a:pPr lvl="1" eaLnBrk="1" hangingPunct="1">
              <a:defRPr/>
            </a:pPr>
            <a:r>
              <a:rPr lang="en-US" dirty="0" smtClean="0"/>
              <a:t>Sensitive v logical</a:t>
            </a:r>
          </a:p>
        </p:txBody>
      </p:sp>
      <p:graphicFrame>
        <p:nvGraphicFramePr>
          <p:cNvPr id="207875" name="Group 3"/>
          <p:cNvGraphicFramePr>
            <a:graphicFrameLocks noGrp="1"/>
          </p:cNvGraphicFramePr>
          <p:nvPr/>
        </p:nvGraphicFramePr>
        <p:xfrm>
          <a:off x="-147638" y="306388"/>
          <a:ext cx="9290975" cy="679450"/>
        </p:xfrm>
        <a:graphic>
          <a:graphicData uri="http://schemas.openxmlformats.org/drawingml/2006/table">
            <a:tbl>
              <a:tblPr/>
              <a:tblGrid>
                <a:gridCol w="8500905"/>
                <a:gridCol w="790070"/>
              </a:tblGrid>
              <a:tr h="679450">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defRPr/>
                      </a:pPr>
                      <a:r>
                        <a:rPr kumimoji="0" lang="en-US" sz="3600" b="0" i="0" u="none" strike="noStrike" cap="none" normalizeH="0" baseline="0" dirty="0" smtClean="0">
                          <a:ln>
                            <a:noFill/>
                          </a:ln>
                          <a:solidFill>
                            <a:schemeClr val="tx2"/>
                          </a:solidFill>
                          <a:effectLst/>
                          <a:latin typeface="Arial" charset="0"/>
                        </a:rPr>
                        <a:t>Carl Jung’s Personality Differences</a:t>
                      </a:r>
                    </a:p>
                  </a:txBody>
                  <a:tcPr marT="0" marB="0"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lang="en-US" sz="3200" dirty="0" smtClean="0">
                          <a:solidFill>
                            <a:schemeClr val="tx2"/>
                          </a:solidFill>
                          <a:effectLst>
                            <a:outerShdw blurRad="38100" dist="38100" dir="2700000" algn="tl">
                              <a:srgbClr val="000000">
                                <a:alpha val="43137"/>
                              </a:srgbClr>
                            </a:outerShdw>
                          </a:effectLst>
                          <a:latin typeface="+mj-lt"/>
                          <a:ea typeface="+mj-ea"/>
                          <a:cs typeface="+mj-cs"/>
                        </a:rPr>
                        <a:t>- 2</a:t>
                      </a:r>
                    </a:p>
                  </a:txBody>
                  <a:tcPr marT="0" marB="182880" anchor="ctr" horzOverflow="overflow">
                    <a:lnL>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p:txBody>
          <a:bodyPr/>
          <a:lstStyle/>
          <a:p>
            <a:pPr>
              <a:defRPr/>
            </a:pPr>
            <a:r>
              <a:rPr lang="en-US" smtClean="0"/>
              <a:t>Fall 2010</a:t>
            </a:r>
            <a:endParaRPr lang="en-US"/>
          </a:p>
        </p:txBody>
      </p:sp>
      <p:sp>
        <p:nvSpPr>
          <p:cNvPr id="49155" name="Rectangle 6"/>
          <p:cNvSpPr>
            <a:spLocks noGrp="1" noChangeArrowheads="1"/>
          </p:cNvSpPr>
          <p:nvPr>
            <p:ph type="title"/>
          </p:nvPr>
        </p:nvSpPr>
        <p:spPr>
          <a:xfrm>
            <a:off x="234950" y="209550"/>
            <a:ext cx="8027988" cy="1143000"/>
          </a:xfrm>
        </p:spPr>
        <p:txBody>
          <a:bodyPr/>
          <a:lstStyle/>
          <a:p>
            <a:pPr eaLnBrk="1" hangingPunct="1">
              <a:defRPr/>
            </a:pPr>
            <a:r>
              <a:rPr lang="en-US" dirty="0" smtClean="0"/>
              <a:t>Recent Study Result …</a:t>
            </a:r>
          </a:p>
        </p:txBody>
      </p:sp>
      <p:sp>
        <p:nvSpPr>
          <p:cNvPr id="49156" name="Rectangle 7"/>
          <p:cNvSpPr>
            <a:spLocks noGrp="1" noChangeArrowheads="1"/>
          </p:cNvSpPr>
          <p:nvPr>
            <p:ph type="body" idx="1"/>
          </p:nvPr>
        </p:nvSpPr>
        <p:spPr/>
        <p:txBody>
          <a:bodyPr/>
          <a:lstStyle/>
          <a:p>
            <a:pPr eaLnBrk="1" hangingPunct="1">
              <a:defRPr/>
            </a:pPr>
            <a:r>
              <a:rPr lang="en-US" dirty="0" smtClean="0"/>
              <a:t>Multi-tasking does not work!</a:t>
            </a:r>
          </a:p>
          <a:p>
            <a:pPr eaLnBrk="1" hangingPunct="1">
              <a:defRPr/>
            </a:pPr>
            <a:r>
              <a:rPr lang="en-US" dirty="0" smtClean="0"/>
              <a:t>Ergo, one should not:</a:t>
            </a:r>
          </a:p>
          <a:p>
            <a:pPr lvl="1" eaLnBrk="1" hangingPunct="1">
              <a:defRPr/>
            </a:pPr>
            <a:r>
              <a:rPr lang="en-US" dirty="0" smtClean="0"/>
              <a:t>Drive a car</a:t>
            </a:r>
          </a:p>
          <a:p>
            <a:pPr lvl="1" eaLnBrk="1" hangingPunct="1">
              <a:defRPr/>
            </a:pPr>
            <a:r>
              <a:rPr lang="en-US" dirty="0" smtClean="0"/>
              <a:t>Talk on a mobile phone</a:t>
            </a:r>
          </a:p>
          <a:p>
            <a:pPr eaLnBrk="1" hangingPunct="1">
              <a:defRPr/>
            </a:pPr>
            <a:r>
              <a:rPr lang="en-US" dirty="0" smtClean="0"/>
              <a:t>Q: Is driving a car a single task??</a:t>
            </a:r>
          </a:p>
          <a:p>
            <a:pPr eaLnBrk="1" hangingPunct="1">
              <a:defRPr/>
            </a:pPr>
            <a:r>
              <a:rPr lang="en-US" dirty="0" smtClean="0"/>
              <a:t>Q: Is playing piano a single task??</a:t>
            </a:r>
          </a:p>
          <a:p>
            <a:pPr eaLnBrk="1" hangingPunct="1">
              <a:defRPr/>
            </a:pPr>
            <a:r>
              <a:rPr lang="en-US" dirty="0" smtClean="0"/>
              <a:t>Q: Is speaking a foreign language??</a:t>
            </a:r>
          </a:p>
          <a:p>
            <a:pPr eaLnBrk="1" hangingPunct="1">
              <a:defRPr/>
            </a:pP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8189913" y="393700"/>
            <a:ext cx="954087" cy="769938"/>
          </a:xfrm>
          <a:prstGeom prst="rect">
            <a:avLst/>
          </a:prstGeom>
        </p:spPr>
        <p:txBody>
          <a:bodyPr>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2</a:t>
            </a:r>
          </a:p>
        </p:txBody>
      </p:sp>
      <p:sp>
        <p:nvSpPr>
          <p:cNvPr id="6" name="Content Placeholder 4"/>
          <p:cNvSpPr txBox="1">
            <a:spLocks/>
          </p:cNvSpPr>
          <p:nvPr/>
        </p:nvSpPr>
        <p:spPr>
          <a:xfrm>
            <a:off x="558800" y="1968500"/>
            <a:ext cx="8367713" cy="3098800"/>
          </a:xfrm>
          <a:prstGeom prst="rect">
            <a:avLst/>
          </a:prstGeom>
        </p:spPr>
        <p:txBody>
          <a:bodyPr/>
          <a:lstStyle/>
          <a:p>
            <a:pPr marL="342900" indent="-342900">
              <a:lnSpc>
                <a:spcPct val="120000"/>
              </a:lnSpc>
              <a:spcBef>
                <a:spcPct val="20000"/>
              </a:spcBef>
              <a:buClr>
                <a:schemeClr val="tx2"/>
              </a:buClr>
              <a:buFontTx/>
              <a:buChar char="•"/>
              <a:defRPr/>
            </a:pPr>
            <a:r>
              <a:rPr lang="en-US" sz="2800" dirty="0">
                <a:solidFill>
                  <a:srgbClr val="FFC000"/>
                </a:solidFill>
                <a:effectLst>
                  <a:outerShdw blurRad="38100" dist="38100" dir="2700000" algn="tl">
                    <a:srgbClr val="000000">
                      <a:alpha val="43137"/>
                    </a:srgbClr>
                  </a:outerShdw>
                </a:effectLst>
                <a:latin typeface="+mn-lt"/>
                <a:cs typeface="+mn-cs"/>
              </a:rPr>
              <a:t>Quick way of diagramming basic relationships </a:t>
            </a:r>
            <a:r>
              <a:rPr lang="en-US" sz="2800" dirty="0" smtClean="0">
                <a:solidFill>
                  <a:srgbClr val="FFC000"/>
                </a:solidFill>
                <a:effectLst>
                  <a:outerShdw blurRad="38100" dist="38100" dir="2700000" algn="tl">
                    <a:srgbClr val="000000">
                      <a:alpha val="43137"/>
                    </a:srgbClr>
                  </a:outerShdw>
                </a:effectLst>
                <a:latin typeface="+mn-lt"/>
                <a:cs typeface="+mn-cs"/>
              </a:rPr>
              <a:t>among rooms </a:t>
            </a:r>
            <a:endParaRPr lang="en-US" sz="2800" dirty="0">
              <a:solidFill>
                <a:srgbClr val="FFC000"/>
              </a:solidFill>
              <a:effectLst>
                <a:outerShdw blurRad="38100" dist="38100" dir="2700000" algn="tl">
                  <a:srgbClr val="000000">
                    <a:alpha val="43137"/>
                  </a:srgbClr>
                </a:outerShdw>
              </a:effectLst>
              <a:latin typeface="+mn-lt"/>
              <a:cs typeface="+mn-cs"/>
            </a:endParaRPr>
          </a:p>
          <a:p>
            <a:pPr marL="342900" indent="-342900">
              <a:lnSpc>
                <a:spcPct val="120000"/>
              </a:lnSpc>
              <a:spcBef>
                <a:spcPct val="20000"/>
              </a:spcBef>
              <a:buClr>
                <a:schemeClr val="tx2"/>
              </a:buClr>
              <a:buFontTx/>
              <a:buChar char="•"/>
              <a:defRPr/>
            </a:pPr>
            <a:r>
              <a:rPr lang="en-US" sz="2800" dirty="0">
                <a:solidFill>
                  <a:srgbClr val="FFC000"/>
                </a:solidFill>
                <a:effectLst>
                  <a:outerShdw blurRad="38100" dist="38100" dir="2700000" algn="tl">
                    <a:srgbClr val="000000">
                      <a:alpha val="43137"/>
                    </a:srgbClr>
                  </a:outerShdw>
                </a:effectLst>
                <a:latin typeface="+mn-lt"/>
                <a:cs typeface="+mn-cs"/>
              </a:rPr>
              <a:t>Exposes </a:t>
            </a:r>
            <a:r>
              <a:rPr lang="en-US" sz="2800" i="1" dirty="0">
                <a:solidFill>
                  <a:srgbClr val="FFC000"/>
                </a:solidFill>
                <a:effectLst>
                  <a:outerShdw blurRad="38100" dist="38100" dir="2700000" algn="tl">
                    <a:srgbClr val="000000">
                      <a:alpha val="43137"/>
                    </a:srgbClr>
                  </a:outerShdw>
                </a:effectLst>
                <a:latin typeface="+mn-lt"/>
                <a:cs typeface="+mn-cs"/>
              </a:rPr>
              <a:t>functions</a:t>
            </a:r>
            <a:r>
              <a:rPr lang="en-US" sz="2800" dirty="0">
                <a:solidFill>
                  <a:srgbClr val="FFC000"/>
                </a:solidFill>
                <a:effectLst>
                  <a:outerShdw blurRad="38100" dist="38100" dir="2700000" algn="tl">
                    <a:srgbClr val="000000">
                      <a:alpha val="43137"/>
                    </a:srgbClr>
                  </a:outerShdw>
                </a:effectLst>
                <a:latin typeface="+mn-lt"/>
                <a:cs typeface="+mn-cs"/>
              </a:rPr>
              <a:t> in building</a:t>
            </a:r>
          </a:p>
          <a:p>
            <a:pPr marL="342900" lvl="1" indent="-342900">
              <a:lnSpc>
                <a:spcPct val="120000"/>
              </a:lnSpc>
              <a:spcBef>
                <a:spcPct val="20000"/>
              </a:spcBef>
              <a:buClr>
                <a:schemeClr val="tx2"/>
              </a:buClr>
              <a:buFontTx/>
              <a:buChar char="•"/>
              <a:defRPr/>
            </a:pPr>
            <a:r>
              <a:rPr lang="en-US" sz="2800" dirty="0">
                <a:solidFill>
                  <a:srgbClr val="FFC000"/>
                </a:solidFill>
                <a:effectLst>
                  <a:outerShdw blurRad="38100" dist="38100" dir="2700000" algn="tl">
                    <a:srgbClr val="000000">
                      <a:alpha val="43137"/>
                    </a:srgbClr>
                  </a:outerShdw>
                </a:effectLst>
                <a:latin typeface="+mn-lt"/>
                <a:cs typeface="+mn-cs"/>
              </a:rPr>
              <a:t>Heavier lines imply stronger connections</a:t>
            </a:r>
          </a:p>
          <a:p>
            <a:pPr marL="342900" lvl="2" indent="-342900">
              <a:lnSpc>
                <a:spcPct val="120000"/>
              </a:lnSpc>
              <a:spcBef>
                <a:spcPct val="20000"/>
              </a:spcBef>
              <a:buClr>
                <a:schemeClr val="tx2"/>
              </a:buClr>
              <a:buFontTx/>
              <a:buChar char="•"/>
              <a:defRPr/>
            </a:pPr>
            <a:r>
              <a:rPr lang="en-US" sz="2800" dirty="0">
                <a:solidFill>
                  <a:srgbClr val="FFC000"/>
                </a:solidFill>
                <a:effectLst>
                  <a:outerShdw blurRad="38100" dist="38100" dir="2700000" algn="tl">
                    <a:srgbClr val="000000">
                      <a:alpha val="43137"/>
                    </a:srgbClr>
                  </a:outerShdw>
                </a:effectLst>
                <a:latin typeface="+mn-lt"/>
                <a:cs typeface="+mn-cs"/>
              </a:rPr>
              <a:t>Need not translate directly to a floor plan</a:t>
            </a:r>
          </a:p>
          <a:p>
            <a:pPr marL="742950" lvl="1" indent="-285750">
              <a:lnSpc>
                <a:spcPct val="120000"/>
              </a:lnSpc>
              <a:spcBef>
                <a:spcPct val="20000"/>
              </a:spcBef>
              <a:buClr>
                <a:schemeClr val="tx2"/>
              </a:buClr>
              <a:buFontTx/>
              <a:buChar char="-"/>
              <a:defRPr/>
            </a:pPr>
            <a:r>
              <a:rPr lang="en-US" dirty="0">
                <a:solidFill>
                  <a:srgbClr val="FFC000"/>
                </a:solidFill>
                <a:effectLst>
                  <a:outerShdw blurRad="38100" dist="38100" dir="2700000" algn="tl">
                    <a:srgbClr val="000000">
                      <a:alpha val="43137"/>
                    </a:srgbClr>
                  </a:outerShdw>
                </a:effectLst>
                <a:latin typeface="+mn-lt"/>
              </a:rPr>
              <a:t>Helps clarify where rooms ought to be</a:t>
            </a:r>
          </a:p>
        </p:txBody>
      </p:sp>
      <p:sp>
        <p:nvSpPr>
          <p:cNvPr id="5" name="Date Placeholder 4"/>
          <p:cNvSpPr>
            <a:spLocks noGrp="1"/>
          </p:cNvSpPr>
          <p:nvPr>
            <p:ph type="dt" sz="half" idx="10"/>
          </p:nvPr>
        </p:nvSpPr>
        <p:spPr/>
        <p:txBody>
          <a:bodyPr/>
          <a:lstStyle/>
          <a:p>
            <a:pPr>
              <a:defRPr/>
            </a:pPr>
            <a:r>
              <a:rPr lang="en-US" smtClean="0"/>
              <a:t>Fall 2010</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p:txBody>
          <a:bodyPr/>
          <a:lstStyle/>
          <a:p>
            <a:pPr>
              <a:defRPr/>
            </a:pPr>
            <a:r>
              <a:rPr lang="en-US" smtClean="0"/>
              <a:t>Fall 2010</a:t>
            </a:r>
            <a:endParaRPr lang="en-US"/>
          </a:p>
        </p:txBody>
      </p:sp>
      <p:sp>
        <p:nvSpPr>
          <p:cNvPr id="50179" name="Rectangle 2"/>
          <p:cNvSpPr>
            <a:spLocks noGrp="1" noChangeArrowheads="1"/>
          </p:cNvSpPr>
          <p:nvPr>
            <p:ph type="title"/>
          </p:nvPr>
        </p:nvSpPr>
        <p:spPr>
          <a:xfrm>
            <a:off x="0" y="95250"/>
            <a:ext cx="9144000" cy="1143000"/>
          </a:xfrm>
        </p:spPr>
        <p:txBody>
          <a:bodyPr/>
          <a:lstStyle/>
          <a:p>
            <a:pPr eaLnBrk="1" hangingPunct="1">
              <a:defRPr/>
            </a:pPr>
            <a:r>
              <a:rPr lang="en-US" dirty="0" smtClean="0"/>
              <a:t>Cultural &amp; International Diversity </a:t>
            </a:r>
            <a:r>
              <a:rPr lang="en-US" sz="3200" dirty="0" smtClean="0"/>
              <a:t>- 1</a:t>
            </a:r>
          </a:p>
        </p:txBody>
      </p:sp>
      <p:sp>
        <p:nvSpPr>
          <p:cNvPr id="50180" name="Rectangle 3"/>
          <p:cNvSpPr>
            <a:spLocks noGrp="1" noChangeArrowheads="1"/>
          </p:cNvSpPr>
          <p:nvPr>
            <p:ph type="body" idx="1"/>
          </p:nvPr>
        </p:nvSpPr>
        <p:spPr/>
        <p:txBody>
          <a:bodyPr/>
          <a:lstStyle/>
          <a:p>
            <a:pPr eaLnBrk="1" hangingPunct="1">
              <a:defRPr/>
            </a:pPr>
            <a:r>
              <a:rPr lang="en-US" dirty="0" smtClean="0"/>
              <a:t>Characters, numerals, special characters, diacriticals</a:t>
            </a:r>
          </a:p>
          <a:p>
            <a:pPr eaLnBrk="1" hangingPunct="1">
              <a:defRPr/>
            </a:pPr>
            <a:r>
              <a:rPr lang="en-US" dirty="0" smtClean="0"/>
              <a:t>Left-to-right v (right-to-left or vertical reading)</a:t>
            </a:r>
          </a:p>
          <a:p>
            <a:pPr eaLnBrk="1" hangingPunct="1">
              <a:defRPr/>
            </a:pPr>
            <a:r>
              <a:rPr lang="en-US" dirty="0" smtClean="0"/>
              <a:t>Date and time formats </a:t>
            </a:r>
          </a:p>
          <a:p>
            <a:pPr lvl="1" eaLnBrk="1" hangingPunct="1">
              <a:defRPr/>
            </a:pPr>
            <a:r>
              <a:rPr lang="en-US" dirty="0" smtClean="0"/>
              <a:t>International standards</a:t>
            </a:r>
          </a:p>
          <a:p>
            <a:pPr eaLnBrk="1" hangingPunct="1">
              <a:defRPr/>
            </a:pPr>
            <a:r>
              <a:rPr lang="en-US" dirty="0" smtClean="0"/>
              <a:t>Numeric and currency formats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p:txBody>
          <a:bodyPr/>
          <a:lstStyle/>
          <a:p>
            <a:pPr>
              <a:defRPr/>
            </a:pPr>
            <a:r>
              <a:rPr lang="en-US" smtClean="0"/>
              <a:t>Fall 2010</a:t>
            </a:r>
            <a:endParaRPr lang="en-US"/>
          </a:p>
        </p:txBody>
      </p:sp>
      <p:sp>
        <p:nvSpPr>
          <p:cNvPr id="51203" name="Rectangle 2"/>
          <p:cNvSpPr>
            <a:spLocks noGrp="1" noChangeArrowheads="1"/>
          </p:cNvSpPr>
          <p:nvPr>
            <p:ph type="title"/>
          </p:nvPr>
        </p:nvSpPr>
        <p:spPr>
          <a:xfrm>
            <a:off x="0" y="95250"/>
            <a:ext cx="9144000" cy="1143000"/>
          </a:xfrm>
        </p:spPr>
        <p:txBody>
          <a:bodyPr/>
          <a:lstStyle/>
          <a:p>
            <a:pPr eaLnBrk="1" hangingPunct="1">
              <a:defRPr/>
            </a:pPr>
            <a:r>
              <a:rPr lang="en-US" dirty="0" smtClean="0"/>
              <a:t>Cultural &amp; International Diversity </a:t>
            </a:r>
            <a:r>
              <a:rPr lang="en-US" sz="3200" dirty="0" smtClean="0"/>
              <a:t>- 2</a:t>
            </a:r>
          </a:p>
        </p:txBody>
      </p:sp>
      <p:sp>
        <p:nvSpPr>
          <p:cNvPr id="51204" name="Rectangle 3"/>
          <p:cNvSpPr>
            <a:spLocks noGrp="1" noChangeArrowheads="1"/>
          </p:cNvSpPr>
          <p:nvPr>
            <p:ph type="body" idx="1"/>
          </p:nvPr>
        </p:nvSpPr>
        <p:spPr/>
        <p:txBody>
          <a:bodyPr/>
          <a:lstStyle/>
          <a:p>
            <a:pPr eaLnBrk="1" hangingPunct="1">
              <a:defRPr/>
            </a:pPr>
            <a:r>
              <a:rPr lang="en-US" dirty="0" smtClean="0"/>
              <a:t>Weights and measures</a:t>
            </a:r>
          </a:p>
          <a:p>
            <a:pPr eaLnBrk="1" hangingPunct="1">
              <a:defRPr/>
            </a:pPr>
            <a:r>
              <a:rPr lang="en-US" dirty="0" smtClean="0"/>
              <a:t>Telephones and addresses</a:t>
            </a:r>
          </a:p>
          <a:p>
            <a:pPr lvl="1" eaLnBrk="1" hangingPunct="1">
              <a:defRPr/>
            </a:pPr>
            <a:r>
              <a:rPr lang="en-US" dirty="0" smtClean="0"/>
              <a:t>Fixed v variable length</a:t>
            </a:r>
          </a:p>
          <a:p>
            <a:pPr eaLnBrk="1" hangingPunct="1">
              <a:defRPr/>
            </a:pPr>
            <a:r>
              <a:rPr lang="en-US" dirty="0" smtClean="0"/>
              <a:t>Names and titles</a:t>
            </a:r>
          </a:p>
          <a:p>
            <a:pPr lvl="1" eaLnBrk="1" hangingPunct="1">
              <a:defRPr/>
            </a:pPr>
            <a:r>
              <a:rPr lang="en-US" dirty="0" smtClean="0"/>
              <a:t>Mr., Ms., Mme, M., Dr.</a:t>
            </a:r>
          </a:p>
          <a:p>
            <a:pPr eaLnBrk="1" hangingPunct="1">
              <a:defRPr/>
            </a:pPr>
            <a:r>
              <a:rPr lang="en-US" dirty="0" smtClean="0"/>
              <a:t>SSNs, national IDs, </a:t>
            </a:r>
          </a:p>
          <a:p>
            <a:pPr eaLnBrk="1" hangingPunct="1">
              <a:defRPr/>
            </a:pPr>
            <a:r>
              <a:rPr lang="en-US" dirty="0" smtClean="0"/>
              <a:t>Capitalization and punctuation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p:txBody>
          <a:bodyPr/>
          <a:lstStyle/>
          <a:p>
            <a:pPr>
              <a:defRPr/>
            </a:pPr>
            <a:r>
              <a:rPr lang="en-US" smtClean="0"/>
              <a:t>Fall 2010</a:t>
            </a:r>
            <a:endParaRPr lang="en-US"/>
          </a:p>
        </p:txBody>
      </p:sp>
      <p:sp>
        <p:nvSpPr>
          <p:cNvPr id="52227" name="Rectangle 2"/>
          <p:cNvSpPr>
            <a:spLocks noGrp="1" noChangeArrowheads="1"/>
          </p:cNvSpPr>
          <p:nvPr>
            <p:ph type="title"/>
          </p:nvPr>
        </p:nvSpPr>
        <p:spPr>
          <a:xfrm>
            <a:off x="0" y="95250"/>
            <a:ext cx="9144000" cy="1143000"/>
          </a:xfrm>
        </p:spPr>
        <p:txBody>
          <a:bodyPr/>
          <a:lstStyle/>
          <a:p>
            <a:pPr eaLnBrk="1" hangingPunct="1">
              <a:defRPr/>
            </a:pPr>
            <a:r>
              <a:rPr lang="en-US" dirty="0" smtClean="0"/>
              <a:t>Cultural &amp; International Diversity </a:t>
            </a:r>
            <a:r>
              <a:rPr lang="en-US" sz="3200" dirty="0" smtClean="0"/>
              <a:t>- 3</a:t>
            </a:r>
          </a:p>
        </p:txBody>
      </p:sp>
      <p:sp>
        <p:nvSpPr>
          <p:cNvPr id="52228" name="Rectangle 3"/>
          <p:cNvSpPr>
            <a:spLocks noGrp="1" noChangeArrowheads="1"/>
          </p:cNvSpPr>
          <p:nvPr>
            <p:ph type="body" idx="1"/>
          </p:nvPr>
        </p:nvSpPr>
        <p:spPr/>
        <p:txBody>
          <a:bodyPr/>
          <a:lstStyle/>
          <a:p>
            <a:pPr eaLnBrk="1" hangingPunct="1">
              <a:defRPr/>
            </a:pPr>
            <a:r>
              <a:rPr lang="en-US" dirty="0" smtClean="0"/>
              <a:t>Sorting sequences</a:t>
            </a:r>
          </a:p>
          <a:p>
            <a:pPr lvl="1" eaLnBrk="1" hangingPunct="1">
              <a:defRPr/>
            </a:pPr>
            <a:r>
              <a:rPr lang="en-US" dirty="0" smtClean="0"/>
              <a:t>Different alphabets</a:t>
            </a:r>
          </a:p>
          <a:p>
            <a:pPr eaLnBrk="1" hangingPunct="1">
              <a:defRPr/>
            </a:pPr>
            <a:r>
              <a:rPr lang="en-US" dirty="0" smtClean="0"/>
              <a:t>Icons, buttons, colors</a:t>
            </a:r>
          </a:p>
          <a:p>
            <a:pPr eaLnBrk="1" hangingPunct="1">
              <a:defRPr/>
            </a:pPr>
            <a:r>
              <a:rPr lang="en-US" dirty="0" smtClean="0"/>
              <a:t>Pluralization, grammar, spelling</a:t>
            </a:r>
          </a:p>
          <a:p>
            <a:pPr eaLnBrk="1" hangingPunct="1">
              <a:defRPr/>
            </a:pPr>
            <a:r>
              <a:rPr lang="en-US" dirty="0" smtClean="0"/>
              <a:t>Etiquette, policies, tone, formality, metaphors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p:cNvSpPr>
            <a:spLocks noGrp="1"/>
          </p:cNvSpPr>
          <p:nvPr>
            <p:ph type="dt" sz="quarter" idx="10"/>
          </p:nvPr>
        </p:nvSpPr>
        <p:spPr/>
        <p:txBody>
          <a:bodyPr/>
          <a:lstStyle/>
          <a:p>
            <a:pPr>
              <a:defRPr/>
            </a:pPr>
            <a:r>
              <a:rPr lang="en-US" smtClean="0"/>
              <a:t>Fall 2010</a:t>
            </a:r>
            <a:endParaRPr lang="en-US"/>
          </a:p>
        </p:txBody>
      </p:sp>
      <p:sp>
        <p:nvSpPr>
          <p:cNvPr id="53251" name="Rectangle 2"/>
          <p:cNvSpPr>
            <a:spLocks noGrp="1" noChangeArrowheads="1"/>
          </p:cNvSpPr>
          <p:nvPr>
            <p:ph type="title"/>
          </p:nvPr>
        </p:nvSpPr>
        <p:spPr>
          <a:xfrm>
            <a:off x="1487488" y="355600"/>
            <a:ext cx="5989637" cy="762000"/>
          </a:xfrm>
        </p:spPr>
        <p:txBody>
          <a:bodyPr/>
          <a:lstStyle/>
          <a:p>
            <a:pPr eaLnBrk="1" hangingPunct="1">
              <a:defRPr/>
            </a:pPr>
            <a:r>
              <a:rPr lang="en-US" dirty="0" smtClean="0"/>
              <a:t>Users with Disabilities	</a:t>
            </a:r>
          </a:p>
        </p:txBody>
      </p:sp>
      <p:sp>
        <p:nvSpPr>
          <p:cNvPr id="53252" name="Rectangle 3"/>
          <p:cNvSpPr>
            <a:spLocks noGrp="1" noChangeArrowheads="1"/>
          </p:cNvSpPr>
          <p:nvPr>
            <p:ph type="body" idx="1"/>
          </p:nvPr>
        </p:nvSpPr>
        <p:spPr/>
        <p:txBody>
          <a:bodyPr/>
          <a:lstStyle/>
          <a:p>
            <a:pPr eaLnBrk="1" hangingPunct="1">
              <a:lnSpc>
                <a:spcPct val="130000"/>
              </a:lnSpc>
              <a:defRPr/>
            </a:pPr>
            <a:r>
              <a:rPr lang="en-US" dirty="0" smtClean="0"/>
              <a:t>Can truly open doors</a:t>
            </a:r>
          </a:p>
          <a:p>
            <a:pPr lvl="1" eaLnBrk="1" hangingPunct="1">
              <a:lnSpc>
                <a:spcPct val="130000"/>
              </a:lnSpc>
              <a:defRPr/>
            </a:pPr>
            <a:r>
              <a:rPr lang="en-US" dirty="0" smtClean="0"/>
              <a:t>Man with ALS who uses head to type</a:t>
            </a:r>
          </a:p>
          <a:p>
            <a:pPr eaLnBrk="1" hangingPunct="1">
              <a:lnSpc>
                <a:spcPct val="130000"/>
              </a:lnSpc>
              <a:defRPr/>
            </a:pPr>
            <a:r>
              <a:rPr lang="en-US" dirty="0" smtClean="0"/>
              <a:t>Doing it well requires good client model </a:t>
            </a:r>
          </a:p>
          <a:p>
            <a:pPr eaLnBrk="1" hangingPunct="1">
              <a:lnSpc>
                <a:spcPct val="130000"/>
              </a:lnSpc>
              <a:defRPr/>
            </a:pPr>
            <a:r>
              <a:rPr lang="en-US" dirty="0" smtClean="0"/>
              <a:t>Designer challenges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p:txBody>
          <a:bodyPr/>
          <a:lstStyle/>
          <a:p>
            <a:pPr>
              <a:defRPr/>
            </a:pPr>
            <a:r>
              <a:rPr lang="en-US" smtClean="0"/>
              <a:t>Fall 2010</a:t>
            </a:r>
            <a:endParaRPr lang="en-US"/>
          </a:p>
        </p:txBody>
      </p:sp>
      <p:sp>
        <p:nvSpPr>
          <p:cNvPr id="54275" name="Rectangle 2"/>
          <p:cNvSpPr>
            <a:spLocks noGrp="1" noChangeArrowheads="1"/>
          </p:cNvSpPr>
          <p:nvPr>
            <p:ph type="title"/>
          </p:nvPr>
        </p:nvSpPr>
        <p:spPr>
          <a:xfrm>
            <a:off x="309563" y="125413"/>
            <a:ext cx="8374062" cy="1143000"/>
          </a:xfrm>
        </p:spPr>
        <p:txBody>
          <a:bodyPr/>
          <a:lstStyle/>
          <a:p>
            <a:pPr eaLnBrk="1" hangingPunct="1">
              <a:defRPr/>
            </a:pPr>
            <a:r>
              <a:rPr lang="en-US" dirty="0" smtClean="0"/>
              <a:t>Evaluating Interfaces </a:t>
            </a:r>
            <a:r>
              <a:rPr lang="en-US" sz="3200" dirty="0" smtClean="0"/>
              <a:t>- 1</a:t>
            </a:r>
          </a:p>
        </p:txBody>
      </p:sp>
      <p:sp>
        <p:nvSpPr>
          <p:cNvPr id="54276" name="Rectangle 3"/>
          <p:cNvSpPr>
            <a:spLocks noGrp="1" noChangeArrowheads="1"/>
          </p:cNvSpPr>
          <p:nvPr>
            <p:ph type="body" idx="1"/>
          </p:nvPr>
        </p:nvSpPr>
        <p:spPr/>
        <p:txBody>
          <a:bodyPr/>
          <a:lstStyle/>
          <a:p>
            <a:pPr eaLnBrk="1" hangingPunct="1">
              <a:lnSpc>
                <a:spcPct val="110000"/>
              </a:lnSpc>
              <a:defRPr/>
            </a:pPr>
            <a:r>
              <a:rPr lang="en-US" dirty="0" smtClean="0"/>
              <a:t>Understanding of a practical problem</a:t>
            </a:r>
          </a:p>
          <a:p>
            <a:pPr eaLnBrk="1" hangingPunct="1">
              <a:lnSpc>
                <a:spcPct val="110000"/>
              </a:lnSpc>
              <a:defRPr/>
            </a:pPr>
            <a:r>
              <a:rPr lang="en-US" dirty="0" smtClean="0"/>
              <a:t>Lucid statement of a testable hypothesis</a:t>
            </a:r>
          </a:p>
          <a:p>
            <a:pPr eaLnBrk="1" hangingPunct="1">
              <a:lnSpc>
                <a:spcPct val="110000"/>
              </a:lnSpc>
              <a:defRPr/>
            </a:pPr>
            <a:r>
              <a:rPr lang="en-US" dirty="0" smtClean="0"/>
              <a:t>Manipulation of small number of independent variables</a:t>
            </a:r>
          </a:p>
          <a:p>
            <a:pPr eaLnBrk="1" hangingPunct="1">
              <a:lnSpc>
                <a:spcPct val="110000"/>
              </a:lnSpc>
              <a:defRPr/>
            </a:pPr>
            <a:r>
              <a:rPr lang="en-US" dirty="0" smtClean="0"/>
              <a:t>Measurement of specific dependent variables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3"/>
          <p:cNvSpPr>
            <a:spLocks noGrp="1"/>
          </p:cNvSpPr>
          <p:nvPr>
            <p:ph type="dt" sz="quarter" idx="10"/>
          </p:nvPr>
        </p:nvSpPr>
        <p:spPr/>
        <p:txBody>
          <a:bodyPr/>
          <a:lstStyle/>
          <a:p>
            <a:pPr>
              <a:defRPr/>
            </a:pPr>
            <a:r>
              <a:rPr lang="en-US" smtClean="0"/>
              <a:t>Fall 2010</a:t>
            </a:r>
            <a:endParaRPr lang="en-US"/>
          </a:p>
        </p:txBody>
      </p:sp>
      <p:sp>
        <p:nvSpPr>
          <p:cNvPr id="55299" name="Rectangle 2"/>
          <p:cNvSpPr>
            <a:spLocks noGrp="1" noChangeArrowheads="1"/>
          </p:cNvSpPr>
          <p:nvPr>
            <p:ph type="title"/>
          </p:nvPr>
        </p:nvSpPr>
        <p:spPr>
          <a:xfrm>
            <a:off x="309563" y="95250"/>
            <a:ext cx="8374062" cy="1143000"/>
          </a:xfrm>
        </p:spPr>
        <p:txBody>
          <a:bodyPr/>
          <a:lstStyle/>
          <a:p>
            <a:pPr eaLnBrk="1" hangingPunct="1">
              <a:defRPr/>
            </a:pPr>
            <a:r>
              <a:rPr lang="en-US" dirty="0" smtClean="0"/>
              <a:t>Evaluating Interfaces </a:t>
            </a:r>
            <a:r>
              <a:rPr lang="en-US" sz="3200" dirty="0" smtClean="0"/>
              <a:t>- 2</a:t>
            </a:r>
          </a:p>
        </p:txBody>
      </p:sp>
      <p:sp>
        <p:nvSpPr>
          <p:cNvPr id="55300" name="Rectangle 3"/>
          <p:cNvSpPr>
            <a:spLocks noGrp="1" noChangeArrowheads="1"/>
          </p:cNvSpPr>
          <p:nvPr>
            <p:ph type="body" idx="1"/>
          </p:nvPr>
        </p:nvSpPr>
        <p:spPr>
          <a:xfrm>
            <a:off x="914400" y="1547813"/>
            <a:ext cx="8001000" cy="4548187"/>
          </a:xfrm>
        </p:spPr>
        <p:txBody>
          <a:bodyPr/>
          <a:lstStyle/>
          <a:p>
            <a:pPr eaLnBrk="1" hangingPunct="1">
              <a:lnSpc>
                <a:spcPct val="110000"/>
              </a:lnSpc>
              <a:defRPr/>
            </a:pPr>
            <a:r>
              <a:rPr lang="en-US" dirty="0" smtClean="0"/>
              <a:t>Careful selection and assignment of subjects</a:t>
            </a:r>
          </a:p>
          <a:p>
            <a:pPr eaLnBrk="1" hangingPunct="1">
              <a:lnSpc>
                <a:spcPct val="110000"/>
              </a:lnSpc>
              <a:defRPr/>
            </a:pPr>
            <a:r>
              <a:rPr lang="en-US" dirty="0" smtClean="0"/>
              <a:t>Control for bias in subjects, procedures, and materials</a:t>
            </a:r>
          </a:p>
          <a:p>
            <a:pPr eaLnBrk="1" hangingPunct="1">
              <a:lnSpc>
                <a:spcPct val="110000"/>
              </a:lnSpc>
              <a:defRPr/>
            </a:pPr>
            <a:r>
              <a:rPr lang="en-US" dirty="0" smtClean="0"/>
              <a:t>Application of statistical tests</a:t>
            </a:r>
          </a:p>
          <a:p>
            <a:pPr eaLnBrk="1" hangingPunct="1">
              <a:lnSpc>
                <a:spcPct val="110000"/>
              </a:lnSpc>
              <a:defRPr/>
            </a:pPr>
            <a:r>
              <a:rPr lang="en-US" dirty="0" smtClean="0"/>
              <a:t>Interpretation of results, refinement of theory, and guidance for experimenters</a:t>
            </a:r>
          </a:p>
          <a:p>
            <a:pPr eaLnBrk="1" hangingPunct="1">
              <a:lnSpc>
                <a:spcPct val="110000"/>
              </a:lnSpc>
              <a:defRPr/>
            </a:pPr>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p:txBody>
          <a:bodyPr/>
          <a:lstStyle/>
          <a:p>
            <a:pPr>
              <a:defRPr/>
            </a:pPr>
            <a:r>
              <a:rPr lang="en-US" smtClean="0"/>
              <a:t>Fall 2010</a:t>
            </a:r>
            <a:endParaRPr lang="en-US"/>
          </a:p>
        </p:txBody>
      </p:sp>
      <p:sp>
        <p:nvSpPr>
          <p:cNvPr id="56323" name="Rectangle 2"/>
          <p:cNvSpPr>
            <a:spLocks noGrp="1" noChangeArrowheads="1"/>
          </p:cNvSpPr>
          <p:nvPr>
            <p:ph type="title"/>
          </p:nvPr>
        </p:nvSpPr>
        <p:spPr>
          <a:xfrm>
            <a:off x="461963" y="95250"/>
            <a:ext cx="8374062" cy="1143000"/>
          </a:xfrm>
        </p:spPr>
        <p:txBody>
          <a:bodyPr/>
          <a:lstStyle/>
          <a:p>
            <a:pPr eaLnBrk="1" hangingPunct="1">
              <a:defRPr/>
            </a:pPr>
            <a:r>
              <a:rPr lang="en-US" dirty="0" smtClean="0"/>
              <a:t>Possible Research Directions </a:t>
            </a:r>
            <a:r>
              <a:rPr lang="en-US" sz="3200" dirty="0" smtClean="0"/>
              <a:t>- 1</a:t>
            </a:r>
          </a:p>
        </p:txBody>
      </p:sp>
      <p:sp>
        <p:nvSpPr>
          <p:cNvPr id="56324" name="Rectangle 3"/>
          <p:cNvSpPr>
            <a:spLocks noGrp="1" noChangeArrowheads="1"/>
          </p:cNvSpPr>
          <p:nvPr>
            <p:ph type="body" idx="1"/>
          </p:nvPr>
        </p:nvSpPr>
        <p:spPr/>
        <p:txBody>
          <a:bodyPr/>
          <a:lstStyle/>
          <a:p>
            <a:pPr eaLnBrk="1" hangingPunct="1">
              <a:defRPr/>
            </a:pPr>
            <a:r>
              <a:rPr lang="en-US" dirty="0" smtClean="0"/>
              <a:t>Reduced anxiety of computers</a:t>
            </a:r>
          </a:p>
          <a:p>
            <a:pPr eaLnBrk="1" hangingPunct="1">
              <a:defRPr/>
            </a:pPr>
            <a:r>
              <a:rPr lang="en-US" dirty="0" smtClean="0"/>
              <a:t>Graceful evolution of systems</a:t>
            </a:r>
          </a:p>
          <a:p>
            <a:pPr eaLnBrk="1" hangingPunct="1">
              <a:defRPr/>
            </a:pPr>
            <a:r>
              <a:rPr lang="en-US" dirty="0" smtClean="0"/>
              <a:t>Specification and implementation of interaction</a:t>
            </a:r>
          </a:p>
          <a:p>
            <a:pPr eaLnBrk="1" hangingPunct="1">
              <a:defRPr/>
            </a:pPr>
            <a:r>
              <a:rPr lang="en-US" dirty="0" smtClean="0"/>
              <a:t>Direct manipulation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p:cNvSpPr>
            <a:spLocks noGrp="1"/>
          </p:cNvSpPr>
          <p:nvPr>
            <p:ph type="dt" sz="quarter" idx="10"/>
          </p:nvPr>
        </p:nvSpPr>
        <p:spPr/>
        <p:txBody>
          <a:bodyPr/>
          <a:lstStyle/>
          <a:p>
            <a:pPr>
              <a:defRPr/>
            </a:pPr>
            <a:r>
              <a:rPr lang="en-US" smtClean="0"/>
              <a:t>Fall 2010</a:t>
            </a:r>
            <a:endParaRPr lang="en-US"/>
          </a:p>
        </p:txBody>
      </p:sp>
      <p:sp>
        <p:nvSpPr>
          <p:cNvPr id="57347" name="Rectangle 2"/>
          <p:cNvSpPr>
            <a:spLocks noGrp="1" noChangeArrowheads="1"/>
          </p:cNvSpPr>
          <p:nvPr>
            <p:ph type="title"/>
          </p:nvPr>
        </p:nvSpPr>
        <p:spPr>
          <a:xfrm>
            <a:off x="460375" y="95250"/>
            <a:ext cx="8374063" cy="1143000"/>
          </a:xfrm>
        </p:spPr>
        <p:txBody>
          <a:bodyPr/>
          <a:lstStyle/>
          <a:p>
            <a:pPr eaLnBrk="1" hangingPunct="1">
              <a:defRPr/>
            </a:pPr>
            <a:r>
              <a:rPr lang="en-US" dirty="0" smtClean="0"/>
              <a:t>Possible Research Directions </a:t>
            </a:r>
            <a:r>
              <a:rPr lang="en-US" sz="3200" dirty="0" smtClean="0"/>
              <a:t>- 2</a:t>
            </a:r>
          </a:p>
        </p:txBody>
      </p:sp>
      <p:sp>
        <p:nvSpPr>
          <p:cNvPr id="57348" name="Rectangle 3"/>
          <p:cNvSpPr>
            <a:spLocks noGrp="1" noChangeArrowheads="1"/>
          </p:cNvSpPr>
          <p:nvPr>
            <p:ph type="body" idx="1"/>
          </p:nvPr>
        </p:nvSpPr>
        <p:spPr/>
        <p:txBody>
          <a:bodyPr/>
          <a:lstStyle/>
          <a:p>
            <a:pPr eaLnBrk="1" hangingPunct="1">
              <a:lnSpc>
                <a:spcPct val="110000"/>
              </a:lnSpc>
              <a:defRPr/>
            </a:pPr>
            <a:r>
              <a:rPr lang="en-US" dirty="0" smtClean="0"/>
              <a:t>Input devices</a:t>
            </a:r>
          </a:p>
          <a:p>
            <a:pPr eaLnBrk="1" hangingPunct="1">
              <a:lnSpc>
                <a:spcPct val="110000"/>
              </a:lnSpc>
              <a:defRPr/>
            </a:pPr>
            <a:r>
              <a:rPr lang="en-US" dirty="0" smtClean="0"/>
              <a:t>Online assistance</a:t>
            </a:r>
          </a:p>
          <a:p>
            <a:pPr eaLnBrk="1" hangingPunct="1">
              <a:lnSpc>
                <a:spcPct val="110000"/>
              </a:lnSpc>
              <a:defRPr/>
            </a:pPr>
            <a:r>
              <a:rPr lang="en-US" dirty="0" smtClean="0"/>
              <a:t>Information exploration</a:t>
            </a:r>
          </a:p>
          <a:p>
            <a:pPr eaLnBrk="1" hangingPunct="1">
              <a:lnSpc>
                <a:spcPct val="110000"/>
              </a:lnSpc>
              <a:defRPr/>
            </a:pPr>
            <a:r>
              <a:rPr lang="en-US" dirty="0" smtClean="0"/>
              <a:t>Applications across platforms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idx="4294967295"/>
          </p:nvPr>
        </p:nvSpPr>
        <p:spPr>
          <a:xfrm>
            <a:off x="889000" y="942975"/>
            <a:ext cx="6337300" cy="1470025"/>
          </a:xfrm>
        </p:spPr>
        <p:txBody>
          <a:bodyPr/>
          <a:lstStyle/>
          <a:p>
            <a:pPr eaLnBrk="1" hangingPunct="1">
              <a:defRPr/>
            </a:pPr>
            <a:r>
              <a:rPr lang="en-US" sz="4000" dirty="0" smtClean="0"/>
              <a:t>End of Lecture Set 1</a:t>
            </a:r>
            <a:br>
              <a:rPr lang="en-US" sz="4000" dirty="0" smtClean="0"/>
            </a:br>
            <a:r>
              <a:rPr lang="en-US" sz="4000" dirty="0" smtClean="0"/>
              <a:t> </a:t>
            </a:r>
            <a:r>
              <a:rPr lang="en-US" sz="4000" i="1" dirty="0" smtClean="0"/>
              <a:t>Preliminaries</a:t>
            </a:r>
          </a:p>
        </p:txBody>
      </p:sp>
      <p:sp>
        <p:nvSpPr>
          <p:cNvPr id="58371" name="Rectangle 3"/>
          <p:cNvSpPr>
            <a:spLocks noGrp="1" noChangeArrowheads="1"/>
          </p:cNvSpPr>
          <p:nvPr>
            <p:ph type="subTitle" idx="1"/>
          </p:nvPr>
        </p:nvSpPr>
        <p:spPr>
          <a:xfrm>
            <a:off x="1371600" y="3886200"/>
            <a:ext cx="6400800" cy="1752600"/>
          </a:xfrm>
        </p:spPr>
        <p:txBody>
          <a:bodyPr/>
          <a:lstStyle/>
          <a:p>
            <a:pPr eaLnBrk="1" hangingPunct="1">
              <a:defRPr/>
            </a:pPr>
            <a:r>
              <a:rPr lang="en-US" dirty="0" smtClean="0"/>
              <a:t> </a:t>
            </a:r>
          </a:p>
        </p:txBody>
      </p:sp>
      <p:sp>
        <p:nvSpPr>
          <p:cNvPr id="4" name="Text Box 5"/>
          <p:cNvSpPr txBox="1">
            <a:spLocks noChangeArrowheads="1"/>
          </p:cNvSpPr>
          <p:nvPr/>
        </p:nvSpPr>
        <p:spPr bwMode="auto">
          <a:xfrm rot="16200000">
            <a:off x="-656431" y="4775994"/>
            <a:ext cx="2322513" cy="460375"/>
          </a:xfrm>
          <a:prstGeom prst="rect">
            <a:avLst/>
          </a:prstGeom>
          <a:noFill/>
          <a:ln w="9525">
            <a:noFill/>
            <a:miter lim="800000"/>
            <a:headEnd/>
            <a:tailEnd/>
          </a:ln>
        </p:spPr>
        <p:txBody>
          <a:bodyPr>
            <a:spAutoFit/>
          </a:bodyPr>
          <a:lstStyle/>
          <a:p>
            <a:pPr eaLnBrk="0" hangingPunct="0">
              <a:spcBef>
                <a:spcPct val="50000"/>
              </a:spcBef>
              <a:defRPr/>
            </a:pPr>
            <a:r>
              <a:rPr lang="en-US" dirty="0">
                <a:solidFill>
                  <a:schemeClr val="tx1"/>
                </a:solidFill>
                <a:latin typeface="+mj-lt"/>
                <a:ea typeface="+mj-ea"/>
                <a:cs typeface="+mj-cs"/>
              </a:rPr>
              <a:t>End </a:t>
            </a:r>
            <a:r>
              <a:rPr lang="en-US" dirty="0" err="1">
                <a:solidFill>
                  <a:schemeClr val="tx1"/>
                </a:solidFill>
                <a:latin typeface="+mj-lt"/>
                <a:ea typeface="+mj-ea"/>
                <a:cs typeface="+mj-cs"/>
              </a:rPr>
              <a:t>Lec</a:t>
            </a:r>
            <a:r>
              <a:rPr lang="en-US" dirty="0">
                <a:solidFill>
                  <a:schemeClr val="tx1"/>
                </a:solidFill>
                <a:latin typeface="+mj-lt"/>
                <a:ea typeface="+mj-ea"/>
                <a:cs typeface="+mj-cs"/>
              </a:rPr>
              <a:t> Set 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8189913" y="393700"/>
            <a:ext cx="954087" cy="769938"/>
          </a:xfrm>
          <a:prstGeom prst="rect">
            <a:avLst/>
          </a:prstGeom>
        </p:spPr>
        <p:txBody>
          <a:bodyPr>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3</a:t>
            </a:r>
          </a:p>
        </p:txBody>
      </p:sp>
      <p:sp>
        <p:nvSpPr>
          <p:cNvPr id="5" name="Text Placeholder 3"/>
          <p:cNvSpPr txBox="1">
            <a:spLocks/>
          </p:cNvSpPr>
          <p:nvPr/>
        </p:nvSpPr>
        <p:spPr>
          <a:xfrm>
            <a:off x="504825" y="1817688"/>
            <a:ext cx="4040188" cy="639762"/>
          </a:xfrm>
          <a:prstGeom prst="rect">
            <a:avLst/>
          </a:prstGeom>
        </p:spPr>
        <p:txBody>
          <a:bodyPr/>
          <a:lstStyle/>
          <a:p>
            <a:pPr marL="342900" indent="-342900" eaLnBrk="0" hangingPunct="0">
              <a:spcBef>
                <a:spcPct val="20000"/>
              </a:spcBef>
              <a:buClr>
                <a:schemeClr val="tx2"/>
              </a:buClr>
              <a:buFontTx/>
              <a:buChar char="•"/>
              <a:defRPr/>
            </a:pPr>
            <a:r>
              <a:rPr lang="en-US" sz="3600" kern="0">
                <a:solidFill>
                  <a:srgbClr val="FFC000"/>
                </a:solidFill>
                <a:effectLst>
                  <a:outerShdw blurRad="38100" dist="38100" dir="2700000" algn="tl">
                    <a:srgbClr val="000000">
                      <a:alpha val="43137"/>
                    </a:srgbClr>
                  </a:outerShdw>
                </a:effectLst>
                <a:latin typeface="+mn-lt"/>
                <a:cs typeface="+mn-cs"/>
              </a:rPr>
              <a:t>Legend:</a:t>
            </a:r>
            <a:endParaRPr lang="en-US" sz="3600" kern="0" dirty="0">
              <a:solidFill>
                <a:srgbClr val="FFC000"/>
              </a:solidFill>
              <a:effectLst>
                <a:outerShdw blurRad="38100" dist="38100" dir="2700000" algn="tl">
                  <a:srgbClr val="000000">
                    <a:alpha val="43137"/>
                  </a:srgbClr>
                </a:outerShdw>
              </a:effectLst>
              <a:latin typeface="+mn-lt"/>
              <a:cs typeface="+mn-cs"/>
            </a:endParaRPr>
          </a:p>
        </p:txBody>
      </p:sp>
      <p:sp>
        <p:nvSpPr>
          <p:cNvPr id="7" name="Content Placeholder 7"/>
          <p:cNvSpPr txBox="1">
            <a:spLocks/>
          </p:cNvSpPr>
          <p:nvPr/>
        </p:nvSpPr>
        <p:spPr>
          <a:xfrm>
            <a:off x="504825" y="2684463"/>
            <a:ext cx="4040188" cy="3022600"/>
          </a:xfrm>
          <a:prstGeom prst="rect">
            <a:avLst/>
          </a:prstGeom>
        </p:spPr>
        <p:txBody>
          <a:bodyPr>
            <a:spAutoFit/>
          </a:bodyPr>
          <a:lstStyle/>
          <a:p>
            <a:pPr marL="342900" indent="-342900" eaLnBrk="0" hangingPunct="0">
              <a:spcBef>
                <a:spcPct val="20000"/>
              </a:spcBef>
              <a:buClr>
                <a:schemeClr val="tx2"/>
              </a:buClr>
              <a:buFontTx/>
              <a:buChar char="•"/>
              <a:defRPr/>
            </a:pPr>
            <a:r>
              <a:rPr lang="en-US" sz="2800" i="1" kern="0" dirty="0">
                <a:solidFill>
                  <a:srgbClr val="FFC000"/>
                </a:solidFill>
                <a:effectLst>
                  <a:outerShdw blurRad="38100" dist="38100" dir="2700000" algn="tl">
                    <a:srgbClr val="000000">
                      <a:alpha val="43137"/>
                    </a:srgbClr>
                  </a:outerShdw>
                </a:effectLst>
                <a:latin typeface="+mn-lt"/>
                <a:cs typeface="+mn-cs"/>
              </a:rPr>
              <a:t>Dining Room </a:t>
            </a:r>
            <a:r>
              <a:rPr lang="en-US" sz="2800" kern="0" dirty="0">
                <a:solidFill>
                  <a:srgbClr val="FFC000"/>
                </a:solidFill>
                <a:effectLst>
                  <a:outerShdw blurRad="38100" dist="38100" dir="2700000" algn="tl">
                    <a:srgbClr val="000000">
                      <a:alpha val="43137"/>
                    </a:srgbClr>
                  </a:outerShdw>
                </a:effectLst>
                <a:latin typeface="+mn-lt"/>
                <a:cs typeface="+mn-cs"/>
              </a:rPr>
              <a:t>(</a:t>
            </a:r>
            <a:r>
              <a:rPr lang="en-US" sz="2800" b="1" i="1" kern="0" dirty="0">
                <a:solidFill>
                  <a:srgbClr val="FFC000"/>
                </a:solidFill>
                <a:effectLst>
                  <a:outerShdw blurRad="38100" dist="38100" dir="2700000" algn="tl">
                    <a:srgbClr val="000000">
                      <a:alpha val="43137"/>
                    </a:srgbClr>
                  </a:outerShdw>
                </a:effectLst>
                <a:latin typeface="+mn-lt"/>
                <a:cs typeface="+mn-cs"/>
              </a:rPr>
              <a:t>DR</a:t>
            </a:r>
            <a:r>
              <a:rPr lang="en-US" sz="2800" kern="0" dirty="0">
                <a:solidFill>
                  <a:srgbClr val="FFC000"/>
                </a:solidFill>
                <a:effectLst>
                  <a:outerShdw blurRad="38100" dist="38100" dir="2700000" algn="tl">
                    <a:srgbClr val="000000">
                      <a:alpha val="43137"/>
                    </a:srgbClr>
                  </a:outerShdw>
                </a:effectLst>
                <a:latin typeface="+mn-lt"/>
                <a:cs typeface="+mn-cs"/>
              </a:rPr>
              <a:t>)</a:t>
            </a:r>
            <a:r>
              <a:rPr lang="en-US" sz="2800" i="1" kern="0" dirty="0">
                <a:solidFill>
                  <a:srgbClr val="FFC000"/>
                </a:solidFill>
                <a:effectLst>
                  <a:outerShdw blurRad="38100" dist="38100" dir="2700000" algn="tl">
                    <a:srgbClr val="000000">
                      <a:alpha val="43137"/>
                    </a:srgbClr>
                  </a:outerShdw>
                </a:effectLst>
                <a:latin typeface="+mn-lt"/>
                <a:cs typeface="+mn-cs"/>
              </a:rPr>
              <a:t> </a:t>
            </a:r>
          </a:p>
          <a:p>
            <a:pPr marL="342900" indent="-342900" eaLnBrk="0" hangingPunct="0">
              <a:spcBef>
                <a:spcPct val="20000"/>
              </a:spcBef>
              <a:buClr>
                <a:schemeClr val="tx2"/>
              </a:buClr>
              <a:buFontTx/>
              <a:buChar char="•"/>
              <a:defRPr/>
            </a:pPr>
            <a:r>
              <a:rPr lang="en-US" sz="2800" i="1" kern="0" dirty="0">
                <a:solidFill>
                  <a:srgbClr val="FFC000"/>
                </a:solidFill>
                <a:effectLst>
                  <a:outerShdw blurRad="38100" dist="38100" dir="2700000" algn="tl">
                    <a:srgbClr val="000000">
                      <a:alpha val="43137"/>
                    </a:srgbClr>
                  </a:outerShdw>
                </a:effectLst>
                <a:latin typeface="+mn-lt"/>
                <a:cs typeface="+mn-cs"/>
              </a:rPr>
              <a:t>Kitchen </a:t>
            </a:r>
            <a:r>
              <a:rPr lang="en-US" sz="2800" kern="0" dirty="0">
                <a:solidFill>
                  <a:srgbClr val="FFC000"/>
                </a:solidFill>
                <a:effectLst>
                  <a:outerShdw blurRad="38100" dist="38100" dir="2700000" algn="tl">
                    <a:srgbClr val="000000">
                      <a:alpha val="43137"/>
                    </a:srgbClr>
                  </a:outerShdw>
                </a:effectLst>
                <a:latin typeface="+mn-lt"/>
                <a:cs typeface="+mn-cs"/>
              </a:rPr>
              <a:t>(</a:t>
            </a:r>
            <a:r>
              <a:rPr lang="en-US" sz="2800" b="1" i="1" kern="0" dirty="0">
                <a:solidFill>
                  <a:srgbClr val="FFC000"/>
                </a:solidFill>
                <a:effectLst>
                  <a:outerShdw blurRad="38100" dist="38100" dir="2700000" algn="tl">
                    <a:srgbClr val="000000">
                      <a:alpha val="43137"/>
                    </a:srgbClr>
                  </a:outerShdw>
                </a:effectLst>
                <a:latin typeface="+mn-lt"/>
                <a:cs typeface="+mn-cs"/>
              </a:rPr>
              <a:t>K</a:t>
            </a:r>
            <a:r>
              <a:rPr lang="en-US" sz="2800" kern="0" dirty="0">
                <a:solidFill>
                  <a:srgbClr val="FFC000"/>
                </a:solidFill>
                <a:effectLst>
                  <a:outerShdw blurRad="38100" dist="38100" dir="2700000" algn="tl">
                    <a:srgbClr val="000000">
                      <a:alpha val="43137"/>
                    </a:srgbClr>
                  </a:outerShdw>
                </a:effectLst>
                <a:latin typeface="+mn-lt"/>
                <a:cs typeface="+mn-cs"/>
              </a:rPr>
              <a:t>)</a:t>
            </a:r>
          </a:p>
          <a:p>
            <a:pPr marL="342900" indent="-342900" eaLnBrk="0" hangingPunct="0">
              <a:spcBef>
                <a:spcPct val="20000"/>
              </a:spcBef>
              <a:buClr>
                <a:schemeClr val="tx2"/>
              </a:buClr>
              <a:buFontTx/>
              <a:buChar char="•"/>
              <a:defRPr/>
            </a:pPr>
            <a:r>
              <a:rPr lang="en-US" sz="2800" i="1" kern="0" dirty="0">
                <a:solidFill>
                  <a:srgbClr val="FFC000"/>
                </a:solidFill>
                <a:effectLst>
                  <a:outerShdw blurRad="38100" dist="38100" dir="2700000" algn="tl">
                    <a:srgbClr val="000000">
                      <a:alpha val="43137"/>
                    </a:srgbClr>
                  </a:outerShdw>
                </a:effectLst>
                <a:latin typeface="+mn-lt"/>
                <a:cs typeface="+mn-cs"/>
              </a:rPr>
              <a:t>Mud Room/Laundry </a:t>
            </a:r>
            <a:r>
              <a:rPr lang="en-US" sz="2800" kern="0" dirty="0">
                <a:solidFill>
                  <a:srgbClr val="FFC000"/>
                </a:solidFill>
                <a:effectLst>
                  <a:outerShdw blurRad="38100" dist="38100" dir="2700000" algn="tl">
                    <a:srgbClr val="000000">
                      <a:alpha val="43137"/>
                    </a:srgbClr>
                  </a:outerShdw>
                </a:effectLst>
                <a:latin typeface="+mn-lt"/>
                <a:cs typeface="+mn-cs"/>
              </a:rPr>
              <a:t>(</a:t>
            </a:r>
            <a:r>
              <a:rPr lang="en-US" sz="2800" b="1" i="1" kern="0" dirty="0">
                <a:solidFill>
                  <a:srgbClr val="FFC000"/>
                </a:solidFill>
                <a:effectLst>
                  <a:outerShdw blurRad="38100" dist="38100" dir="2700000" algn="tl">
                    <a:srgbClr val="000000">
                      <a:alpha val="43137"/>
                    </a:srgbClr>
                  </a:outerShdw>
                </a:effectLst>
                <a:latin typeface="+mn-lt"/>
                <a:cs typeface="+mn-cs"/>
              </a:rPr>
              <a:t>MR</a:t>
            </a:r>
            <a:r>
              <a:rPr lang="en-US" sz="2800" kern="0" dirty="0">
                <a:solidFill>
                  <a:srgbClr val="FFC000"/>
                </a:solidFill>
                <a:effectLst>
                  <a:outerShdw blurRad="38100" dist="38100" dir="2700000" algn="tl">
                    <a:srgbClr val="000000">
                      <a:alpha val="43137"/>
                    </a:srgbClr>
                  </a:outerShdw>
                </a:effectLst>
                <a:latin typeface="+mn-lt"/>
                <a:cs typeface="+mn-cs"/>
              </a:rPr>
              <a:t>)</a:t>
            </a:r>
          </a:p>
          <a:p>
            <a:pPr marL="342900" indent="-342900" eaLnBrk="0" hangingPunct="0">
              <a:spcBef>
                <a:spcPct val="20000"/>
              </a:spcBef>
              <a:buClr>
                <a:schemeClr val="tx2"/>
              </a:buClr>
              <a:buFontTx/>
              <a:buChar char="•"/>
              <a:defRPr/>
            </a:pPr>
            <a:r>
              <a:rPr lang="en-US" sz="2800" i="1" kern="0" dirty="0">
                <a:solidFill>
                  <a:srgbClr val="FFC000"/>
                </a:solidFill>
                <a:effectLst>
                  <a:outerShdw blurRad="38100" dist="38100" dir="2700000" algn="tl">
                    <a:srgbClr val="000000">
                      <a:alpha val="43137"/>
                    </a:srgbClr>
                  </a:outerShdw>
                </a:effectLst>
                <a:latin typeface="+mn-lt"/>
                <a:cs typeface="+mn-cs"/>
              </a:rPr>
              <a:t>Living </a:t>
            </a:r>
            <a:r>
              <a:rPr lang="en-US" sz="2800" kern="0" dirty="0">
                <a:solidFill>
                  <a:srgbClr val="FFC000"/>
                </a:solidFill>
                <a:effectLst>
                  <a:outerShdw blurRad="38100" dist="38100" dir="2700000" algn="tl">
                    <a:srgbClr val="000000">
                      <a:alpha val="43137"/>
                    </a:srgbClr>
                  </a:outerShdw>
                </a:effectLst>
                <a:latin typeface="+mn-lt"/>
                <a:cs typeface="+mn-cs"/>
              </a:rPr>
              <a:t>(</a:t>
            </a:r>
            <a:r>
              <a:rPr lang="en-US" sz="2800" b="1" i="1" kern="0" dirty="0">
                <a:solidFill>
                  <a:srgbClr val="FFC000"/>
                </a:solidFill>
                <a:effectLst>
                  <a:outerShdw blurRad="38100" dist="38100" dir="2700000" algn="tl">
                    <a:srgbClr val="000000">
                      <a:alpha val="43137"/>
                    </a:srgbClr>
                  </a:outerShdw>
                </a:effectLst>
                <a:latin typeface="+mn-lt"/>
                <a:cs typeface="+mn-cs"/>
              </a:rPr>
              <a:t>LR</a:t>
            </a:r>
            <a:r>
              <a:rPr lang="en-US" sz="2800" kern="0" dirty="0">
                <a:solidFill>
                  <a:srgbClr val="FFC000"/>
                </a:solidFill>
                <a:effectLst>
                  <a:outerShdw blurRad="38100" dist="38100" dir="2700000" algn="tl">
                    <a:srgbClr val="000000">
                      <a:alpha val="43137"/>
                    </a:srgbClr>
                  </a:outerShdw>
                </a:effectLst>
                <a:latin typeface="+mn-lt"/>
                <a:cs typeface="+mn-cs"/>
              </a:rPr>
              <a:t>) </a:t>
            </a:r>
          </a:p>
          <a:p>
            <a:pPr marL="342900" indent="-342900" eaLnBrk="0" hangingPunct="0">
              <a:spcBef>
                <a:spcPct val="20000"/>
              </a:spcBef>
              <a:buClr>
                <a:schemeClr val="tx2"/>
              </a:buClr>
              <a:buFontTx/>
              <a:buChar char="•"/>
              <a:defRPr/>
            </a:pPr>
            <a:r>
              <a:rPr lang="en-US" sz="2800" i="1" kern="0" dirty="0">
                <a:solidFill>
                  <a:srgbClr val="FFC000"/>
                </a:solidFill>
                <a:effectLst>
                  <a:outerShdw blurRad="38100" dist="38100" dir="2700000" algn="tl">
                    <a:srgbClr val="000000">
                      <a:alpha val="43137"/>
                    </a:srgbClr>
                  </a:outerShdw>
                </a:effectLst>
                <a:latin typeface="+mn-lt"/>
                <a:cs typeface="+mn-cs"/>
              </a:rPr>
              <a:t>Great Room </a:t>
            </a:r>
            <a:r>
              <a:rPr lang="en-US" sz="2800" kern="0" dirty="0" smtClean="0">
                <a:solidFill>
                  <a:srgbClr val="FFC000"/>
                </a:solidFill>
                <a:effectLst>
                  <a:outerShdw blurRad="38100" dist="38100" dir="2700000" algn="tl">
                    <a:srgbClr val="000000">
                      <a:alpha val="43137"/>
                    </a:srgbClr>
                  </a:outerShdw>
                </a:effectLst>
                <a:latin typeface="+mn-lt"/>
                <a:cs typeface="+mn-cs"/>
              </a:rPr>
              <a:t>(</a:t>
            </a:r>
            <a:r>
              <a:rPr lang="en-US" sz="2800" b="1" i="1" kern="0" dirty="0" smtClean="0">
                <a:solidFill>
                  <a:srgbClr val="FFC000"/>
                </a:solidFill>
                <a:effectLst>
                  <a:outerShdw blurRad="38100" dist="38100" dir="2700000" algn="tl">
                    <a:srgbClr val="000000">
                      <a:alpha val="43137"/>
                    </a:srgbClr>
                  </a:outerShdw>
                </a:effectLst>
                <a:latin typeface="+mn-lt"/>
                <a:cs typeface="+mn-cs"/>
              </a:rPr>
              <a:t>GR</a:t>
            </a:r>
            <a:r>
              <a:rPr lang="en-US" sz="2800" kern="0" dirty="0" smtClean="0">
                <a:solidFill>
                  <a:srgbClr val="FFC000"/>
                </a:solidFill>
                <a:effectLst>
                  <a:outerShdw blurRad="38100" dist="38100" dir="2700000" algn="tl">
                    <a:srgbClr val="000000">
                      <a:alpha val="43137"/>
                    </a:srgbClr>
                  </a:outerShdw>
                </a:effectLst>
                <a:latin typeface="+mn-lt"/>
                <a:cs typeface="+mn-cs"/>
              </a:rPr>
              <a:t>)</a:t>
            </a:r>
            <a:endParaRPr lang="en-US" sz="2800" kern="0" dirty="0">
              <a:solidFill>
                <a:srgbClr val="FFC000"/>
              </a:solidFill>
              <a:effectLst>
                <a:outerShdw blurRad="38100" dist="38100" dir="2700000" algn="tl">
                  <a:srgbClr val="000000">
                    <a:alpha val="43137"/>
                  </a:srgbClr>
                </a:outerShdw>
              </a:effectLst>
              <a:latin typeface="+mn-lt"/>
              <a:cs typeface="+mn-cs"/>
            </a:endParaRPr>
          </a:p>
        </p:txBody>
      </p:sp>
      <p:sp>
        <p:nvSpPr>
          <p:cNvPr id="8" name="Content Placeholder 8"/>
          <p:cNvSpPr txBox="1">
            <a:spLocks/>
          </p:cNvSpPr>
          <p:nvPr/>
        </p:nvSpPr>
        <p:spPr>
          <a:xfrm>
            <a:off x="5003800" y="2693988"/>
            <a:ext cx="3905250" cy="2074862"/>
          </a:xfrm>
          <a:prstGeom prst="rect">
            <a:avLst/>
          </a:prstGeom>
        </p:spPr>
        <p:txBody>
          <a:bodyPr>
            <a:spAutoFit/>
          </a:bodyPr>
          <a:lstStyle/>
          <a:p>
            <a:pPr marL="342900" indent="-342900" eaLnBrk="0" hangingPunct="0">
              <a:spcBef>
                <a:spcPct val="20000"/>
              </a:spcBef>
              <a:buClr>
                <a:schemeClr val="tx2"/>
              </a:buClr>
              <a:buFontTx/>
              <a:buChar char="•"/>
              <a:defRPr/>
            </a:pPr>
            <a:r>
              <a:rPr lang="en-US" sz="2800" i="1" kern="0" dirty="0">
                <a:solidFill>
                  <a:srgbClr val="FFC000"/>
                </a:solidFill>
                <a:effectLst>
                  <a:outerShdw blurRad="38100" dist="38100" dir="2700000" algn="tl">
                    <a:srgbClr val="000000">
                      <a:alpha val="43137"/>
                    </a:srgbClr>
                  </a:outerShdw>
                </a:effectLst>
                <a:latin typeface="+mn-lt"/>
                <a:cs typeface="+mn-cs"/>
              </a:rPr>
              <a:t>Study Nook </a:t>
            </a:r>
            <a:r>
              <a:rPr lang="en-US" sz="2800" kern="0" dirty="0">
                <a:solidFill>
                  <a:srgbClr val="FFC000"/>
                </a:solidFill>
                <a:effectLst>
                  <a:outerShdw blurRad="38100" dist="38100" dir="2700000" algn="tl">
                    <a:srgbClr val="000000">
                      <a:alpha val="43137"/>
                    </a:srgbClr>
                  </a:outerShdw>
                </a:effectLst>
                <a:latin typeface="+mn-lt"/>
                <a:cs typeface="+mn-cs"/>
              </a:rPr>
              <a:t>(</a:t>
            </a:r>
            <a:r>
              <a:rPr lang="en-US" sz="2800" b="1" i="1" kern="0" dirty="0">
                <a:solidFill>
                  <a:srgbClr val="FFC000"/>
                </a:solidFill>
                <a:effectLst>
                  <a:outerShdw blurRad="38100" dist="38100" dir="2700000" algn="tl">
                    <a:srgbClr val="000000">
                      <a:alpha val="43137"/>
                    </a:srgbClr>
                  </a:outerShdw>
                </a:effectLst>
                <a:latin typeface="+mn-lt"/>
                <a:cs typeface="+mn-cs"/>
              </a:rPr>
              <a:t>S</a:t>
            </a:r>
            <a:r>
              <a:rPr lang="en-US" sz="2800" kern="0" dirty="0">
                <a:solidFill>
                  <a:srgbClr val="FFC000"/>
                </a:solidFill>
                <a:effectLst>
                  <a:outerShdw blurRad="38100" dist="38100" dir="2700000" algn="tl">
                    <a:srgbClr val="000000">
                      <a:alpha val="43137"/>
                    </a:srgbClr>
                  </a:outerShdw>
                </a:effectLst>
                <a:latin typeface="+mn-lt"/>
                <a:cs typeface="+mn-cs"/>
              </a:rPr>
              <a:t>)</a:t>
            </a:r>
          </a:p>
          <a:p>
            <a:pPr marL="342900" indent="-342900" eaLnBrk="0" hangingPunct="0">
              <a:spcBef>
                <a:spcPct val="20000"/>
              </a:spcBef>
              <a:buClr>
                <a:schemeClr val="tx2"/>
              </a:buClr>
              <a:buFont typeface="Arial" pitchFamily="34" charset="0"/>
              <a:buChar char="•"/>
              <a:defRPr/>
            </a:pPr>
            <a:r>
              <a:rPr lang="en-US" sz="2800" i="1" kern="0" dirty="0">
                <a:solidFill>
                  <a:srgbClr val="FFC000"/>
                </a:solidFill>
                <a:effectLst>
                  <a:outerShdw blurRad="38100" dist="38100" dir="2700000" algn="tl">
                    <a:srgbClr val="000000">
                      <a:alpha val="43137"/>
                    </a:srgbClr>
                  </a:outerShdw>
                </a:effectLst>
                <a:latin typeface="+mn-lt"/>
                <a:cs typeface="+mn-cs"/>
              </a:rPr>
              <a:t>Away Room </a:t>
            </a:r>
            <a:r>
              <a:rPr lang="en-US" sz="2800" kern="0" dirty="0">
                <a:solidFill>
                  <a:srgbClr val="FFC000"/>
                </a:solidFill>
                <a:effectLst>
                  <a:outerShdw blurRad="38100" dist="38100" dir="2700000" algn="tl">
                    <a:srgbClr val="000000">
                      <a:alpha val="43137"/>
                    </a:srgbClr>
                  </a:outerShdw>
                </a:effectLst>
                <a:latin typeface="+mn-lt"/>
                <a:cs typeface="+mn-cs"/>
              </a:rPr>
              <a:t>(</a:t>
            </a:r>
            <a:r>
              <a:rPr lang="en-US" sz="2800" b="1" i="1" kern="0" dirty="0">
                <a:solidFill>
                  <a:srgbClr val="FFC000"/>
                </a:solidFill>
                <a:effectLst>
                  <a:outerShdw blurRad="38100" dist="38100" dir="2700000" algn="tl">
                    <a:srgbClr val="000000">
                      <a:alpha val="43137"/>
                    </a:srgbClr>
                  </a:outerShdw>
                </a:effectLst>
                <a:latin typeface="+mn-lt"/>
                <a:cs typeface="+mn-cs"/>
              </a:rPr>
              <a:t>AR</a:t>
            </a:r>
            <a:r>
              <a:rPr lang="en-US" sz="2800" kern="0" dirty="0">
                <a:solidFill>
                  <a:srgbClr val="FFC000"/>
                </a:solidFill>
                <a:effectLst>
                  <a:outerShdw blurRad="38100" dist="38100" dir="2700000" algn="tl">
                    <a:srgbClr val="000000">
                      <a:alpha val="43137"/>
                    </a:srgbClr>
                  </a:outerShdw>
                </a:effectLst>
                <a:latin typeface="+mn-lt"/>
                <a:cs typeface="+mn-cs"/>
              </a:rPr>
              <a:t>) </a:t>
            </a:r>
          </a:p>
          <a:p>
            <a:pPr marL="342900" indent="-342900" eaLnBrk="0" hangingPunct="0">
              <a:spcBef>
                <a:spcPct val="20000"/>
              </a:spcBef>
              <a:buClr>
                <a:schemeClr val="tx2"/>
              </a:buClr>
              <a:buFont typeface="Arial" pitchFamily="34" charset="0"/>
              <a:buChar char="•"/>
              <a:defRPr/>
            </a:pPr>
            <a:r>
              <a:rPr lang="en-US" sz="2800" i="1" kern="0" dirty="0">
                <a:solidFill>
                  <a:srgbClr val="FFC000"/>
                </a:solidFill>
                <a:effectLst>
                  <a:outerShdw blurRad="38100" dist="38100" dir="2700000" algn="tl">
                    <a:srgbClr val="000000">
                      <a:alpha val="43137"/>
                    </a:srgbClr>
                  </a:outerShdw>
                </a:effectLst>
                <a:latin typeface="+mn-lt"/>
                <a:cs typeface="+mn-cs"/>
              </a:rPr>
              <a:t>Toilet </a:t>
            </a:r>
            <a:r>
              <a:rPr lang="en-US" sz="2800" kern="0" dirty="0">
                <a:solidFill>
                  <a:srgbClr val="FFC000"/>
                </a:solidFill>
                <a:effectLst>
                  <a:outerShdw blurRad="38100" dist="38100" dir="2700000" algn="tl">
                    <a:srgbClr val="000000">
                      <a:alpha val="43137"/>
                    </a:srgbClr>
                  </a:outerShdw>
                </a:effectLst>
                <a:latin typeface="+mn-lt"/>
                <a:cs typeface="+mn-cs"/>
              </a:rPr>
              <a:t>(</a:t>
            </a:r>
            <a:r>
              <a:rPr lang="en-US" sz="2800" b="1" i="1" kern="0" dirty="0">
                <a:solidFill>
                  <a:srgbClr val="FFC000"/>
                </a:solidFill>
                <a:effectLst>
                  <a:outerShdw blurRad="38100" dist="38100" dir="2700000" algn="tl">
                    <a:srgbClr val="000000">
                      <a:alpha val="43137"/>
                    </a:srgbClr>
                  </a:outerShdw>
                </a:effectLst>
                <a:latin typeface="+mn-lt"/>
                <a:cs typeface="+mn-cs"/>
              </a:rPr>
              <a:t>WC</a:t>
            </a:r>
            <a:r>
              <a:rPr lang="en-US" sz="2800" kern="0" dirty="0">
                <a:solidFill>
                  <a:srgbClr val="FFC000"/>
                </a:solidFill>
                <a:effectLst>
                  <a:outerShdw blurRad="38100" dist="38100" dir="2700000" algn="tl">
                    <a:srgbClr val="000000">
                      <a:alpha val="43137"/>
                    </a:srgbClr>
                  </a:outerShdw>
                </a:effectLst>
                <a:latin typeface="+mn-lt"/>
                <a:cs typeface="+mn-cs"/>
              </a:rPr>
              <a:t>) </a:t>
            </a:r>
          </a:p>
          <a:p>
            <a:pPr marL="342900" indent="-342900" eaLnBrk="0" hangingPunct="0">
              <a:spcBef>
                <a:spcPct val="20000"/>
              </a:spcBef>
              <a:buClr>
                <a:schemeClr val="tx2"/>
              </a:buClr>
              <a:buFont typeface="Arial" pitchFamily="34" charset="0"/>
              <a:buChar char="•"/>
              <a:defRPr/>
            </a:pPr>
            <a:r>
              <a:rPr lang="en-US" sz="2800" i="1" kern="0" dirty="0">
                <a:solidFill>
                  <a:srgbClr val="FFC000"/>
                </a:solidFill>
                <a:effectLst>
                  <a:outerShdw blurRad="38100" dist="38100" dir="2700000" algn="tl">
                    <a:srgbClr val="000000">
                      <a:alpha val="43137"/>
                    </a:srgbClr>
                  </a:outerShdw>
                </a:effectLst>
                <a:latin typeface="+mn-lt"/>
                <a:cs typeface="+mn-cs"/>
              </a:rPr>
              <a:t>Bathing Rooms </a:t>
            </a:r>
            <a:r>
              <a:rPr lang="en-US" sz="2800" kern="0" dirty="0">
                <a:solidFill>
                  <a:srgbClr val="FFC000"/>
                </a:solidFill>
                <a:effectLst>
                  <a:outerShdw blurRad="38100" dist="38100" dir="2700000" algn="tl">
                    <a:srgbClr val="000000">
                      <a:alpha val="43137"/>
                    </a:srgbClr>
                  </a:outerShdw>
                </a:effectLst>
                <a:latin typeface="+mn-lt"/>
                <a:cs typeface="+mn-cs"/>
              </a:rPr>
              <a:t>(</a:t>
            </a:r>
            <a:r>
              <a:rPr lang="en-US" sz="2800" b="1" i="1" kern="0" dirty="0">
                <a:solidFill>
                  <a:srgbClr val="FFC000"/>
                </a:solidFill>
                <a:effectLst>
                  <a:outerShdw blurRad="38100" dist="38100" dir="2700000" algn="tl">
                    <a:srgbClr val="000000">
                      <a:alpha val="43137"/>
                    </a:srgbClr>
                  </a:outerShdw>
                </a:effectLst>
                <a:latin typeface="+mn-lt"/>
                <a:cs typeface="+mn-cs"/>
              </a:rPr>
              <a:t>BR</a:t>
            </a:r>
            <a:r>
              <a:rPr lang="en-US" sz="2800" kern="0" dirty="0">
                <a:solidFill>
                  <a:srgbClr val="FFC000"/>
                </a:solidFill>
                <a:effectLst>
                  <a:outerShdw blurRad="38100" dist="38100" dir="2700000" algn="tl">
                    <a:srgbClr val="000000">
                      <a:alpha val="43137"/>
                    </a:srgbClr>
                  </a:outerShdw>
                </a:effectLst>
                <a:latin typeface="+mn-lt"/>
                <a:cs typeface="+mn-cs"/>
              </a:rPr>
              <a:t>)</a:t>
            </a:r>
          </a:p>
        </p:txBody>
      </p:sp>
      <p:sp>
        <p:nvSpPr>
          <p:cNvPr id="9" name="Date Placeholder 8"/>
          <p:cNvSpPr>
            <a:spLocks noGrp="1"/>
          </p:cNvSpPr>
          <p:nvPr>
            <p:ph type="dt" sz="half" idx="10"/>
          </p:nvPr>
        </p:nvSpPr>
        <p:spPr/>
        <p:txBody>
          <a:bodyPr/>
          <a:lstStyle/>
          <a:p>
            <a:pPr>
              <a:defRPr/>
            </a:pPr>
            <a:r>
              <a:rPr lang="en-US" smtClean="0"/>
              <a:t>Fall 2010</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863"/>
            <a:ext cx="8242300" cy="1143000"/>
          </a:xfrm>
        </p:spPr>
        <p:txBody>
          <a:bodyPr>
            <a:normAutofit fontScale="90000"/>
          </a:bodyPr>
          <a:lstStyle/>
          <a:p>
            <a:pPr>
              <a:defRPr/>
            </a:pPr>
            <a:r>
              <a:rPr lang="en-US" dirty="0" smtClean="0">
                <a:solidFill>
                  <a:srgbClr val="FFC000"/>
                </a:solidFill>
              </a:rPr>
              <a:t>Ex: Architecture’s </a:t>
            </a:r>
            <a:r>
              <a:rPr lang="en-US" i="1" dirty="0" smtClean="0">
                <a:solidFill>
                  <a:srgbClr val="FFC000"/>
                </a:solidFill>
              </a:rPr>
              <a:t>Bubble Diagram </a:t>
            </a:r>
            <a:r>
              <a:rPr lang="en-US" dirty="0" smtClean="0">
                <a:solidFill>
                  <a:srgbClr val="FFC000"/>
                </a:solidFill>
              </a:rPr>
              <a:t>͋  </a:t>
            </a:r>
            <a:endParaRPr lang="en-US" dirty="0">
              <a:solidFill>
                <a:srgbClr val="FFC000"/>
              </a:solidFill>
            </a:endParaRPr>
          </a:p>
        </p:txBody>
      </p:sp>
      <p:sp>
        <p:nvSpPr>
          <p:cNvPr id="4" name="Rectangle 3"/>
          <p:cNvSpPr/>
          <p:nvPr/>
        </p:nvSpPr>
        <p:spPr>
          <a:xfrm>
            <a:off x="8189913" y="393700"/>
            <a:ext cx="954087" cy="769938"/>
          </a:xfrm>
          <a:prstGeom prst="rect">
            <a:avLst/>
          </a:prstGeom>
        </p:spPr>
        <p:txBody>
          <a:bodyPr>
            <a:spAutoFit/>
          </a:bodyPr>
          <a:lstStyle/>
          <a:p>
            <a:pPr>
              <a:defRPr/>
            </a:pPr>
            <a:r>
              <a:rPr lang="en-US" sz="4400" dirty="0">
                <a:solidFill>
                  <a:srgbClr val="FFC000"/>
                </a:solidFill>
              </a:rPr>
              <a:t> </a:t>
            </a:r>
            <a:r>
              <a:rPr lang="en-US" sz="4400" dirty="0">
                <a:solidFill>
                  <a:srgbClr val="FFC000"/>
                </a:solidFill>
                <a:effectLst>
                  <a:outerShdw blurRad="38100" dist="38100" dir="2700000" algn="tl">
                    <a:srgbClr val="000000">
                      <a:alpha val="43137"/>
                    </a:srgbClr>
                  </a:outerShdw>
                </a:effectLst>
                <a:latin typeface="+mj-lt"/>
                <a:ea typeface="+mj-ea"/>
                <a:cs typeface="+mj-cs"/>
              </a:rPr>
              <a:t>-</a:t>
            </a:r>
            <a:r>
              <a:rPr lang="en-US" sz="3200" dirty="0">
                <a:solidFill>
                  <a:srgbClr val="FFC000"/>
                </a:solidFill>
                <a:effectLst>
                  <a:outerShdw blurRad="38100" dist="38100" dir="2700000" algn="tl">
                    <a:srgbClr val="000000">
                      <a:alpha val="43137"/>
                    </a:srgbClr>
                  </a:outerShdw>
                </a:effectLst>
                <a:latin typeface="+mj-lt"/>
                <a:ea typeface="+mj-ea"/>
                <a:cs typeface="+mj-cs"/>
              </a:rPr>
              <a:t> 4</a:t>
            </a:r>
          </a:p>
        </p:txBody>
      </p:sp>
      <p:sp>
        <p:nvSpPr>
          <p:cNvPr id="9" name="Content Placeholder 4"/>
          <p:cNvSpPr txBox="1">
            <a:spLocks/>
          </p:cNvSpPr>
          <p:nvPr/>
        </p:nvSpPr>
        <p:spPr>
          <a:xfrm>
            <a:off x="630195" y="1706563"/>
            <a:ext cx="8019535" cy="4364037"/>
          </a:xfrm>
          <a:prstGeom prst="rect">
            <a:avLst/>
          </a:prstGeom>
        </p:spPr>
        <p:txBody>
          <a:bodyPr/>
          <a:lstStyle/>
          <a:p>
            <a:pPr eaLnBrk="0" hangingPunct="0">
              <a:spcBef>
                <a:spcPct val="20000"/>
              </a:spcBef>
              <a:buClr>
                <a:schemeClr val="tx2"/>
              </a:buClr>
              <a:defRPr/>
            </a:pPr>
            <a:r>
              <a:rPr lang="en-US" sz="3200" kern="0" dirty="0">
                <a:solidFill>
                  <a:srgbClr val="FFC000"/>
                </a:solidFill>
                <a:effectLst>
                  <a:outerShdw blurRad="38100" dist="38100" dir="2700000" algn="tl">
                    <a:srgbClr val="000000">
                      <a:alpha val="43137"/>
                    </a:srgbClr>
                  </a:outerShdw>
                </a:effectLst>
              </a:rPr>
              <a:t>Next is 1</a:t>
            </a:r>
            <a:r>
              <a:rPr lang="en-US" sz="3200" kern="0" baseline="30000" dirty="0">
                <a:solidFill>
                  <a:srgbClr val="FFC000"/>
                </a:solidFill>
                <a:effectLst>
                  <a:outerShdw blurRad="38100" dist="38100" dir="2700000" algn="tl">
                    <a:srgbClr val="000000">
                      <a:alpha val="43137"/>
                    </a:srgbClr>
                  </a:outerShdw>
                </a:effectLst>
              </a:rPr>
              <a:t>st</a:t>
            </a:r>
            <a:r>
              <a:rPr lang="en-US" sz="3200" kern="0" dirty="0">
                <a:solidFill>
                  <a:srgbClr val="FFC000"/>
                </a:solidFill>
                <a:effectLst>
                  <a:outerShdw blurRad="38100" dist="38100" dir="2700000" algn="tl">
                    <a:srgbClr val="000000">
                      <a:alpha val="43137"/>
                    </a:srgbClr>
                  </a:outerShdw>
                </a:effectLst>
              </a:rPr>
              <a:t>  bubble </a:t>
            </a:r>
            <a:r>
              <a:rPr lang="en-US" sz="3200" kern="0" dirty="0" err="1">
                <a:solidFill>
                  <a:srgbClr val="FFC000"/>
                </a:solidFill>
                <a:effectLst>
                  <a:outerShdw blurRad="38100" dist="38100" dir="2700000" algn="tl">
                    <a:srgbClr val="000000">
                      <a:alpha val="43137"/>
                    </a:srgbClr>
                  </a:outerShdw>
                </a:effectLst>
              </a:rPr>
              <a:t>diag</a:t>
            </a:r>
            <a:r>
              <a:rPr lang="en-US" sz="3200" kern="0" dirty="0">
                <a:solidFill>
                  <a:srgbClr val="FFC000"/>
                </a:solidFill>
                <a:effectLst>
                  <a:outerShdw blurRad="38100" dist="38100" dir="2700000" algn="tl">
                    <a:srgbClr val="000000">
                      <a:alpha val="43137"/>
                    </a:srgbClr>
                  </a:outerShdw>
                </a:effectLst>
              </a:rPr>
              <a:t> of main floor </a:t>
            </a:r>
            <a:r>
              <a:rPr lang="en-US" sz="3200" kern="0" dirty="0" smtClean="0">
                <a:solidFill>
                  <a:srgbClr val="FFC000"/>
                </a:solidFill>
                <a:effectLst>
                  <a:outerShdw blurRad="38100" dist="38100" dir="2700000" algn="tl">
                    <a:srgbClr val="000000">
                      <a:alpha val="43137"/>
                    </a:srgbClr>
                  </a:outerShdw>
                </a:effectLst>
              </a:rPr>
              <a:t>(</a:t>
            </a:r>
            <a:r>
              <a:rPr lang="en-US" sz="3200" kern="0" dirty="0">
                <a:solidFill>
                  <a:srgbClr val="FFC000"/>
                </a:solidFill>
                <a:effectLst>
                  <a:outerShdw blurRad="38100" dist="38100" dir="2700000" algn="tl">
                    <a:srgbClr val="000000">
                      <a:alpha val="43137"/>
                    </a:srgbClr>
                  </a:outerShdw>
                </a:effectLst>
              </a:rPr>
              <a:t>More) Affordable Green Home</a:t>
            </a:r>
            <a:r>
              <a:rPr lang="en-US" sz="3200" kern="0" dirty="0" smtClean="0">
                <a:solidFill>
                  <a:srgbClr val="FFC000"/>
                </a:solidFill>
                <a:effectLst>
                  <a:outerShdw blurRad="38100" dist="38100" dir="2700000" algn="tl">
                    <a:srgbClr val="000000">
                      <a:alpha val="43137"/>
                    </a:srgbClr>
                  </a:outerShdw>
                </a:effectLst>
              </a:rPr>
              <a:t>:</a:t>
            </a:r>
          </a:p>
          <a:p>
            <a:pPr eaLnBrk="0" hangingPunct="0">
              <a:spcBef>
                <a:spcPct val="20000"/>
              </a:spcBef>
              <a:buClr>
                <a:schemeClr val="tx2"/>
              </a:buClr>
              <a:defRPr/>
            </a:pPr>
            <a:endParaRPr lang="en-US" sz="1400" kern="0" dirty="0" smtClean="0">
              <a:solidFill>
                <a:srgbClr val="FFC000"/>
              </a:solidFill>
              <a:effectLst>
                <a:outerShdw blurRad="38100" dist="38100" dir="2700000" algn="tl">
                  <a:srgbClr val="000000">
                    <a:alpha val="43137"/>
                  </a:srgbClr>
                </a:outerShdw>
              </a:effectLst>
            </a:endParaRPr>
          </a:p>
          <a:p>
            <a:pPr marL="800100" lvl="1" indent="-342900" eaLnBrk="0" hangingPunct="0">
              <a:spcBef>
                <a:spcPct val="20000"/>
              </a:spcBef>
              <a:buClr>
                <a:schemeClr val="tx2"/>
              </a:buClr>
              <a:buFontTx/>
              <a:buChar char="•"/>
              <a:defRPr/>
            </a:pPr>
            <a:r>
              <a:rPr lang="en-US" sz="3200" kern="0" dirty="0" smtClean="0">
                <a:solidFill>
                  <a:srgbClr val="FFC000"/>
                </a:solidFill>
                <a:effectLst>
                  <a:outerShdw blurRad="38100" dist="38100" dir="2700000" algn="tl">
                    <a:srgbClr val="000000">
                      <a:alpha val="43137"/>
                    </a:srgbClr>
                  </a:outerShdw>
                </a:effectLst>
              </a:rPr>
              <a:t>S </a:t>
            </a:r>
            <a:r>
              <a:rPr lang="en-US" sz="3200" kern="0" dirty="0">
                <a:solidFill>
                  <a:srgbClr val="FFC000"/>
                </a:solidFill>
                <a:effectLst>
                  <a:outerShdw blurRad="38100" dist="38100" dir="2700000" algn="tl">
                    <a:srgbClr val="000000">
                      <a:alpha val="43137"/>
                    </a:srgbClr>
                  </a:outerShdw>
                </a:effectLst>
              </a:rPr>
              <a:t>connected to LR</a:t>
            </a:r>
          </a:p>
          <a:p>
            <a:pPr marL="800100" lvl="1" indent="-342900" eaLnBrk="0" hangingPunct="0">
              <a:spcBef>
                <a:spcPct val="20000"/>
              </a:spcBef>
              <a:buClr>
                <a:schemeClr val="tx2"/>
              </a:buClr>
              <a:buFontTx/>
              <a:buChar char="•"/>
              <a:defRPr/>
            </a:pPr>
            <a:r>
              <a:rPr lang="en-US" sz="3200" kern="0" dirty="0">
                <a:solidFill>
                  <a:srgbClr val="FFC000"/>
                </a:solidFill>
                <a:effectLst>
                  <a:outerShdw blurRad="38100" dist="38100" dir="2700000" algn="tl">
                    <a:srgbClr val="000000">
                      <a:alpha val="43137"/>
                    </a:srgbClr>
                  </a:outerShdw>
                </a:effectLst>
              </a:rPr>
              <a:t>AR connected to LR</a:t>
            </a:r>
          </a:p>
          <a:p>
            <a:pPr marL="1200150" lvl="2" indent="-285750" eaLnBrk="0" hangingPunct="0">
              <a:spcBef>
                <a:spcPct val="20000"/>
              </a:spcBef>
              <a:buClr>
                <a:schemeClr val="tx2"/>
              </a:buClr>
              <a:buFontTx/>
              <a:buChar char="-"/>
              <a:defRPr/>
            </a:pPr>
            <a:r>
              <a:rPr lang="en-US" sz="2800" kern="0" dirty="0">
                <a:solidFill>
                  <a:srgbClr val="FFC000"/>
                </a:solidFill>
                <a:effectLst>
                  <a:outerShdw blurRad="38100" dist="38100" dir="2700000" algn="tl">
                    <a:srgbClr val="000000">
                      <a:alpha val="43137"/>
                    </a:srgbClr>
                  </a:outerShdw>
                </a:effectLst>
              </a:rPr>
              <a:t>not  connected as </a:t>
            </a:r>
            <a:r>
              <a:rPr lang="en-US" sz="2800" kern="0" dirty="0" smtClean="0">
                <a:solidFill>
                  <a:srgbClr val="FFC000"/>
                </a:solidFill>
                <a:effectLst>
                  <a:outerShdw blurRad="38100" dist="38100" dir="2700000" algn="tl">
                    <a:srgbClr val="000000">
                      <a:alpha val="43137"/>
                    </a:srgbClr>
                  </a:outerShdw>
                </a:effectLst>
              </a:rPr>
              <a:t>directly</a:t>
            </a:r>
          </a:p>
          <a:p>
            <a:pPr marL="1200150" lvl="2" indent="-285750" eaLnBrk="0" hangingPunct="0">
              <a:spcBef>
                <a:spcPct val="20000"/>
              </a:spcBef>
              <a:buClr>
                <a:schemeClr val="tx2"/>
              </a:buClr>
              <a:buFontTx/>
              <a:buChar char="-"/>
              <a:defRPr/>
            </a:pPr>
            <a:r>
              <a:rPr lang="en-US" sz="2800" kern="0" dirty="0" smtClean="0">
                <a:solidFill>
                  <a:srgbClr val="FFC000"/>
                </a:solidFill>
                <a:effectLst>
                  <a:outerShdw blurRad="38100" dist="38100" dir="2700000" algn="tl">
                    <a:srgbClr val="000000">
                      <a:alpha val="43137"/>
                    </a:srgbClr>
                  </a:outerShdw>
                </a:effectLst>
              </a:rPr>
              <a:t>AR intended to be </a:t>
            </a:r>
            <a:r>
              <a:rPr lang="en-US" sz="2800" kern="0" dirty="0">
                <a:solidFill>
                  <a:srgbClr val="FFC000"/>
                </a:solidFill>
                <a:effectLst>
                  <a:outerShdw blurRad="38100" dist="38100" dir="2700000" algn="tl">
                    <a:srgbClr val="000000">
                      <a:alpha val="43137"/>
                    </a:srgbClr>
                  </a:outerShdw>
                </a:effectLst>
              </a:rPr>
              <a:t>“away</a:t>
            </a:r>
            <a:r>
              <a:rPr lang="en-US" sz="2800" kern="0" dirty="0" smtClean="0">
                <a:solidFill>
                  <a:srgbClr val="FFC000"/>
                </a:solidFill>
                <a:effectLst>
                  <a:outerShdw blurRad="38100" dist="38100" dir="2700000" algn="tl">
                    <a:srgbClr val="000000">
                      <a:alpha val="43137"/>
                    </a:srgbClr>
                  </a:outerShdw>
                </a:effectLst>
              </a:rPr>
              <a:t>”</a:t>
            </a:r>
          </a:p>
        </p:txBody>
      </p:sp>
      <p:sp>
        <p:nvSpPr>
          <p:cNvPr id="5" name="Date Placeholder 4"/>
          <p:cNvSpPr>
            <a:spLocks noGrp="1"/>
          </p:cNvSpPr>
          <p:nvPr>
            <p:ph type="dt" sz="half" idx="10"/>
          </p:nvPr>
        </p:nvSpPr>
        <p:spPr/>
        <p:txBody>
          <a:bodyPr/>
          <a:lstStyle/>
          <a:p>
            <a:pPr>
              <a:defRPr/>
            </a:pPr>
            <a:r>
              <a:rPr lang="en-US" smtClean="0"/>
              <a:t>Fall 2010</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iper">
  <a:themeElements>
    <a:clrScheme name="">
      <a:dk1>
        <a:srgbClr val="000000"/>
      </a:dk1>
      <a:lt1>
        <a:srgbClr val="FFFFCC"/>
      </a:lt1>
      <a:dk2>
        <a:srgbClr val="000099"/>
      </a:dk2>
      <a:lt2>
        <a:srgbClr val="FFCC00"/>
      </a:lt2>
      <a:accent1>
        <a:srgbClr val="006666"/>
      </a:accent1>
      <a:accent2>
        <a:srgbClr val="CC9900"/>
      </a:accent2>
      <a:accent3>
        <a:srgbClr val="AAAACA"/>
      </a:accent3>
      <a:accent4>
        <a:srgbClr val="DADAAE"/>
      </a:accent4>
      <a:accent5>
        <a:srgbClr val="AAB8B8"/>
      </a:accent5>
      <a:accent6>
        <a:srgbClr val="B98A00"/>
      </a:accent6>
      <a:hlink>
        <a:srgbClr val="CC6600"/>
      </a:hlink>
      <a:folHlink>
        <a:srgbClr val="969696"/>
      </a:folHlink>
    </a:clrScheme>
    <a:fontScheme name="Vip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Viper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Viper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Viper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Viper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Viper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Viper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Viper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Viper</Template>
  <TotalTime>24047</TotalTime>
  <Words>3400</Words>
  <Application>Microsoft Office PowerPoint</Application>
  <PresentationFormat>Letter Paper (8.5x11 in)</PresentationFormat>
  <Paragraphs>790</Paragraphs>
  <Slides>78</Slides>
  <Notes>72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0" baseType="lpstr">
      <vt:lpstr>Viper</vt:lpstr>
      <vt:lpstr>Photo Editor Photo</vt:lpstr>
      <vt:lpstr>Preliminaries I</vt:lpstr>
      <vt:lpstr>What is the HCI Issue?</vt:lpstr>
      <vt:lpstr>What is the HCI Issue?</vt:lpstr>
      <vt:lpstr>Is Discussion about Interface? - 2</vt:lpstr>
      <vt:lpstr>“Doing Work” View </vt:lpstr>
      <vt:lpstr>Ex: Architecture’s Bubble Diagram ͋  </vt:lpstr>
      <vt:lpstr>Ex: Architecture’s Bubble Diagram ͋  </vt:lpstr>
      <vt:lpstr>Ex: Architecture’s Bubble Diagram ͋  </vt:lpstr>
      <vt:lpstr>Ex: Architecture’s Bubble Diagram ͋  </vt:lpstr>
      <vt:lpstr>Ex: Architecture’s Bubble Diagram ͋  </vt:lpstr>
      <vt:lpstr>Ex: Architecture’s Bubble Diagram ͋  </vt:lpstr>
      <vt:lpstr>Ex: Architecture’s Bubble Diagram ͋  </vt:lpstr>
      <vt:lpstr>Ex: Architecture’s Bubble Diagram ͋  </vt:lpstr>
      <vt:lpstr>Ex: Architecture’s Bubble Diagram ͋  </vt:lpstr>
      <vt:lpstr>Ex: Architecture’s Bubble Diagram ͋  </vt:lpstr>
      <vt:lpstr>Ex: Architecture’s Bubble Diagram ͋  </vt:lpstr>
      <vt:lpstr>Assignment</vt:lpstr>
      <vt:lpstr>Assignment</vt:lpstr>
      <vt:lpstr>Assignment</vt:lpstr>
      <vt:lpstr>Assignment</vt:lpstr>
      <vt:lpstr>Slide 21</vt:lpstr>
      <vt:lpstr>Slide 22</vt:lpstr>
      <vt:lpstr>Slide 23</vt:lpstr>
      <vt:lpstr>Slide 24</vt:lpstr>
      <vt:lpstr>Slide 25</vt:lpstr>
      <vt:lpstr>Our history hurts us… - 1</vt:lpstr>
      <vt:lpstr>Our history hurts us… - 2</vt:lpstr>
      <vt:lpstr>Our history hurts us… - 2</vt:lpstr>
      <vt:lpstr>Our history hurts us: KE007 - 3</vt:lpstr>
      <vt:lpstr>Our history hurts us… KE007 - 4</vt:lpstr>
      <vt:lpstr>Our history hurts us: KE007 - 3a</vt:lpstr>
      <vt:lpstr>Our history hurts us… KE007 - 5</vt:lpstr>
      <vt:lpstr>Our history hurts us… KE007 - 6</vt:lpstr>
      <vt:lpstr>Our history hurts us… KE007 - 7</vt:lpstr>
      <vt:lpstr>Our history hurts us…             - 8</vt:lpstr>
      <vt:lpstr>Our history hurts us…             - 9</vt:lpstr>
      <vt:lpstr>Our history hurts us…             - 10</vt:lpstr>
      <vt:lpstr>Culture -1</vt:lpstr>
      <vt:lpstr>Culture -2</vt:lpstr>
      <vt:lpstr>Slide 40</vt:lpstr>
      <vt:lpstr>Slide 41</vt:lpstr>
      <vt:lpstr>Slide 42</vt:lpstr>
      <vt:lpstr>Culture - 4</vt:lpstr>
      <vt:lpstr>Critical Interfaces</vt:lpstr>
      <vt:lpstr>Accessibility of Controls</vt:lpstr>
      <vt:lpstr>Parameter Overload</vt:lpstr>
      <vt:lpstr>Effect of Function: Examples</vt:lpstr>
      <vt:lpstr>Other Historical Examples</vt:lpstr>
      <vt:lpstr>HCI is a Design Problem</vt:lpstr>
      <vt:lpstr>Important Operational Issues</vt:lpstr>
      <vt:lpstr>Important Basics</vt:lpstr>
      <vt:lpstr>Slide 52</vt:lpstr>
      <vt:lpstr>Inconsistent Placement</vt:lpstr>
      <vt:lpstr>Palm Desktop Calendar </vt:lpstr>
      <vt:lpstr>Palm Handheld Calendar </vt:lpstr>
      <vt:lpstr>Important Stats -1</vt:lpstr>
      <vt:lpstr>Important Stats -2</vt:lpstr>
      <vt:lpstr>Dramatically Different Needs - 1</vt:lpstr>
      <vt:lpstr>Dramatically Different Needs - 2</vt:lpstr>
      <vt:lpstr>Human Diversity</vt:lpstr>
      <vt:lpstr>Slide 61</vt:lpstr>
      <vt:lpstr>Slide 62</vt:lpstr>
      <vt:lpstr>Slide 63</vt:lpstr>
      <vt:lpstr>Slide 64</vt:lpstr>
      <vt:lpstr>Slide 65</vt:lpstr>
      <vt:lpstr>Gender Differences</vt:lpstr>
      <vt:lpstr>Slide 67</vt:lpstr>
      <vt:lpstr>Slide 68</vt:lpstr>
      <vt:lpstr>Recent Study Result …</vt:lpstr>
      <vt:lpstr>Cultural &amp; International Diversity - 1</vt:lpstr>
      <vt:lpstr>Cultural &amp; International Diversity - 2</vt:lpstr>
      <vt:lpstr>Cultural &amp; International Diversity - 3</vt:lpstr>
      <vt:lpstr>Users with Disabilities </vt:lpstr>
      <vt:lpstr>Evaluating Interfaces - 1</vt:lpstr>
      <vt:lpstr>Evaluating Interfaces - 2</vt:lpstr>
      <vt:lpstr>Possible Research Directions - 1</vt:lpstr>
      <vt:lpstr>Possible Research Directions - 2</vt:lpstr>
      <vt:lpstr>End of Lecture Set 1  Preliminaries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Committee</dc:title>
  <dc:creator>Rich Riesenfeld</dc:creator>
  <cp:lastModifiedBy>rfr</cp:lastModifiedBy>
  <cp:revision>384</cp:revision>
  <dcterms:created xsi:type="dcterms:W3CDTF">2003-08-15T17:42:39Z</dcterms:created>
  <dcterms:modified xsi:type="dcterms:W3CDTF">2010-09-19T06:12:01Z</dcterms:modified>
</cp:coreProperties>
</file>