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50"/>
  </p:notesMasterIdLst>
  <p:sldIdLst>
    <p:sldId id="256" r:id="rId2"/>
    <p:sldId id="257" r:id="rId3"/>
    <p:sldId id="258" r:id="rId4"/>
    <p:sldId id="260" r:id="rId5"/>
    <p:sldId id="295" r:id="rId6"/>
    <p:sldId id="296" r:id="rId7"/>
    <p:sldId id="297" r:id="rId8"/>
    <p:sldId id="261" r:id="rId9"/>
    <p:sldId id="298" r:id="rId10"/>
    <p:sldId id="262" r:id="rId11"/>
    <p:sldId id="265" r:id="rId12"/>
    <p:sldId id="294" r:id="rId13"/>
    <p:sldId id="263" r:id="rId14"/>
    <p:sldId id="264" r:id="rId15"/>
    <p:sldId id="266" r:id="rId16"/>
    <p:sldId id="267" r:id="rId17"/>
    <p:sldId id="269" r:id="rId18"/>
    <p:sldId id="270" r:id="rId19"/>
    <p:sldId id="273" r:id="rId20"/>
    <p:sldId id="274" r:id="rId21"/>
    <p:sldId id="328" r:id="rId22"/>
    <p:sldId id="329" r:id="rId23"/>
    <p:sldId id="330" r:id="rId24"/>
    <p:sldId id="331" r:id="rId25"/>
    <p:sldId id="332" r:id="rId26"/>
    <p:sldId id="333" r:id="rId27"/>
    <p:sldId id="334" r:id="rId28"/>
    <p:sldId id="335" r:id="rId29"/>
    <p:sldId id="336" r:id="rId30"/>
    <p:sldId id="344" r:id="rId31"/>
    <p:sldId id="337" r:id="rId32"/>
    <p:sldId id="338" r:id="rId33"/>
    <p:sldId id="339" r:id="rId34"/>
    <p:sldId id="340" r:id="rId35"/>
    <p:sldId id="341" r:id="rId36"/>
    <p:sldId id="342" r:id="rId37"/>
    <p:sldId id="343" r:id="rId38"/>
    <p:sldId id="275" r:id="rId39"/>
    <p:sldId id="276" r:id="rId40"/>
    <p:sldId id="277" r:id="rId41"/>
    <p:sldId id="279" r:id="rId42"/>
    <p:sldId id="280" r:id="rId43"/>
    <p:sldId id="281" r:id="rId44"/>
    <p:sldId id="346" r:id="rId45"/>
    <p:sldId id="284" r:id="rId46"/>
    <p:sldId id="347" r:id="rId47"/>
    <p:sldId id="348" r:id="rId48"/>
    <p:sldId id="345" r:id="rId4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97" d="100"/>
          <a:sy n="97" d="100"/>
        </p:scale>
        <p:origin x="-37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55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180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0D40A564-2BFA-45CF-9222-8E99BCA774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D2132CB-647A-4F53-AA75-839613D66A50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5120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3B145DA-3C8F-406F-B709-3886CAF06D1B}" type="slidenum">
              <a:rPr lang="en-US" smtClean="0"/>
              <a:pPr/>
              <a:t>13</a:t>
            </a:fld>
            <a:endParaRPr lang="en-US" smtClean="0"/>
          </a:p>
        </p:txBody>
      </p:sp>
      <p:sp>
        <p:nvSpPr>
          <p:cNvPr id="6041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3A7C68-040D-4C39-9F97-915AB8B89704}" type="slidenum">
              <a:rPr lang="en-US" smtClean="0"/>
              <a:pPr/>
              <a:t>14</a:t>
            </a:fld>
            <a:endParaRPr lang="en-US" smtClean="0"/>
          </a:p>
        </p:txBody>
      </p:sp>
      <p:sp>
        <p:nvSpPr>
          <p:cNvPr id="6144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E1229F-9757-4B8C-AD5E-8CBC27E5D9B0}" type="slidenum">
              <a:rPr lang="en-US" smtClean="0"/>
              <a:pPr/>
              <a:t>15</a:t>
            </a:fld>
            <a:endParaRPr lang="en-US" smtClean="0"/>
          </a:p>
        </p:txBody>
      </p:sp>
      <p:sp>
        <p:nvSpPr>
          <p:cNvPr id="6246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6AFCBF-7E76-4760-B7A3-D853B7E6750C}" type="slidenum">
              <a:rPr lang="en-US" smtClean="0"/>
              <a:pPr/>
              <a:t>16</a:t>
            </a:fld>
            <a:endParaRPr lang="en-US" smtClean="0"/>
          </a:p>
        </p:txBody>
      </p:sp>
      <p:sp>
        <p:nvSpPr>
          <p:cNvPr id="6349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5C7E20F-F30D-4B16-8E51-F75F370781D4}" type="slidenum">
              <a:rPr lang="en-US" smtClean="0"/>
              <a:pPr/>
              <a:t>17</a:t>
            </a:fld>
            <a:endParaRPr lang="en-US" smtClean="0"/>
          </a:p>
        </p:txBody>
      </p:sp>
      <p:sp>
        <p:nvSpPr>
          <p:cNvPr id="6451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C9B2D7-D056-4E51-8CDA-ACE8F7A93111}" type="slidenum">
              <a:rPr lang="en-US" smtClean="0"/>
              <a:pPr/>
              <a:t>18</a:t>
            </a:fld>
            <a:endParaRPr lang="en-US" smtClean="0"/>
          </a:p>
        </p:txBody>
      </p:sp>
      <p:sp>
        <p:nvSpPr>
          <p:cNvPr id="6553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FB42B8-0FC4-4311-A0A0-8D50B402DA3D}" type="slidenum">
              <a:rPr lang="en-US" smtClean="0"/>
              <a:pPr/>
              <a:t>19</a:t>
            </a:fld>
            <a:endParaRPr lang="en-US" smtClean="0"/>
          </a:p>
        </p:txBody>
      </p:sp>
      <p:sp>
        <p:nvSpPr>
          <p:cNvPr id="6656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91F9CF9-1370-440D-8EBC-1D83FCD7ABB5}" type="slidenum">
              <a:rPr lang="en-US" smtClean="0"/>
              <a:pPr/>
              <a:t>20</a:t>
            </a:fld>
            <a:endParaRPr lang="en-US" smtClean="0"/>
          </a:p>
        </p:txBody>
      </p:sp>
      <p:sp>
        <p:nvSpPr>
          <p:cNvPr id="6758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26A1DD-F695-48B4-805E-D6E6B5A5D352}" type="slidenum">
              <a:rPr lang="en-US" smtClean="0"/>
              <a:pPr/>
              <a:t>21</a:t>
            </a:fld>
            <a:endParaRPr lang="en-US" smtClean="0"/>
          </a:p>
        </p:txBody>
      </p:sp>
      <p:sp>
        <p:nvSpPr>
          <p:cNvPr id="6861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B1F54F-0A85-4729-A64D-F2B109D077D9}" type="slidenum">
              <a:rPr lang="en-US" smtClean="0"/>
              <a:pPr/>
              <a:t>22</a:t>
            </a:fld>
            <a:endParaRPr lang="en-US" smtClean="0"/>
          </a:p>
        </p:txBody>
      </p:sp>
      <p:sp>
        <p:nvSpPr>
          <p:cNvPr id="6963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EF0FCED-E111-4B56-87AE-5394D270AB30}" type="slidenum">
              <a:rPr lang="en-US" smtClean="0"/>
              <a:pPr/>
              <a:t>2</a:t>
            </a:fld>
            <a:endParaRPr lang="en-US" smtClean="0"/>
          </a:p>
        </p:txBody>
      </p:sp>
      <p:sp>
        <p:nvSpPr>
          <p:cNvPr id="5222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A3C4C9-A777-4866-9CFA-DFE2A7E4D03E}" type="slidenum">
              <a:rPr lang="en-US" smtClean="0"/>
              <a:pPr/>
              <a:t>23</a:t>
            </a:fld>
            <a:endParaRPr lang="en-US" smtClean="0"/>
          </a:p>
        </p:txBody>
      </p:sp>
      <p:sp>
        <p:nvSpPr>
          <p:cNvPr id="7065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B1A77E-8B81-4D92-9980-4796D473BAB0}" type="slidenum">
              <a:rPr lang="en-US" smtClean="0"/>
              <a:pPr/>
              <a:t>24</a:t>
            </a:fld>
            <a:endParaRPr lang="en-US" smtClean="0"/>
          </a:p>
        </p:txBody>
      </p:sp>
      <p:sp>
        <p:nvSpPr>
          <p:cNvPr id="7168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CF18EE-5F48-42CD-98FE-1021CA472FE1}" type="slidenum">
              <a:rPr lang="en-US" smtClean="0"/>
              <a:pPr/>
              <a:t>25</a:t>
            </a:fld>
            <a:endParaRPr lang="en-US" smtClean="0"/>
          </a:p>
        </p:txBody>
      </p:sp>
      <p:sp>
        <p:nvSpPr>
          <p:cNvPr id="7270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4E4F8A-D506-4F90-B0B1-0943C1A901C2}" type="slidenum">
              <a:rPr lang="en-US" smtClean="0"/>
              <a:pPr/>
              <a:t>26</a:t>
            </a:fld>
            <a:endParaRPr lang="en-US" smtClean="0"/>
          </a:p>
        </p:txBody>
      </p:sp>
      <p:sp>
        <p:nvSpPr>
          <p:cNvPr id="7373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A3730EE-5A99-4F06-8F06-A728A0BF8908}" type="slidenum">
              <a:rPr lang="en-US" smtClean="0"/>
              <a:pPr/>
              <a:t>27</a:t>
            </a:fld>
            <a:endParaRPr lang="en-US" smtClean="0"/>
          </a:p>
        </p:txBody>
      </p:sp>
      <p:sp>
        <p:nvSpPr>
          <p:cNvPr id="7475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BF0A24-2A43-4966-AEBE-782E031AFE49}" type="slidenum">
              <a:rPr lang="en-US" smtClean="0"/>
              <a:pPr/>
              <a:t>28</a:t>
            </a:fld>
            <a:endParaRPr lang="en-US" smtClean="0"/>
          </a:p>
        </p:txBody>
      </p:sp>
      <p:sp>
        <p:nvSpPr>
          <p:cNvPr id="7577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40FE04-ACD4-4637-97CA-C4D8E725EB2C}" type="slidenum">
              <a:rPr lang="en-US" smtClean="0"/>
              <a:pPr/>
              <a:t>29</a:t>
            </a:fld>
            <a:endParaRPr lang="en-US" smtClean="0"/>
          </a:p>
        </p:txBody>
      </p:sp>
      <p:sp>
        <p:nvSpPr>
          <p:cNvPr id="7680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316A7F-3369-4D4C-A4AC-51F32C472F95}" type="slidenum">
              <a:rPr lang="en-US" smtClean="0"/>
              <a:pPr/>
              <a:t>30</a:t>
            </a:fld>
            <a:endParaRPr lang="en-US" smtClean="0"/>
          </a:p>
        </p:txBody>
      </p:sp>
      <p:sp>
        <p:nvSpPr>
          <p:cNvPr id="7782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EC8CDA-058B-4D8E-9360-E2BED2E42B7D}" type="slidenum">
              <a:rPr lang="en-US" smtClean="0"/>
              <a:pPr/>
              <a:t>31</a:t>
            </a:fld>
            <a:endParaRPr lang="en-US" smtClean="0"/>
          </a:p>
        </p:txBody>
      </p:sp>
      <p:sp>
        <p:nvSpPr>
          <p:cNvPr id="7885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307F82C-901B-42D2-AA95-DC0456679FA9}" type="slidenum">
              <a:rPr lang="en-US" smtClean="0"/>
              <a:pPr/>
              <a:t>32</a:t>
            </a:fld>
            <a:endParaRPr lang="en-US" smtClean="0"/>
          </a:p>
        </p:txBody>
      </p:sp>
      <p:sp>
        <p:nvSpPr>
          <p:cNvPr id="7987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FBA28E-9722-4926-9F28-71C217FA76A2}" type="slidenum">
              <a:rPr lang="en-US" smtClean="0"/>
              <a:pPr/>
              <a:t>3</a:t>
            </a:fld>
            <a:endParaRPr lang="en-US" smtClean="0"/>
          </a:p>
        </p:txBody>
      </p:sp>
      <p:sp>
        <p:nvSpPr>
          <p:cNvPr id="5325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65D69B1-79A6-4C1E-A1A7-B117FD09C83F}" type="slidenum">
              <a:rPr lang="en-US" smtClean="0"/>
              <a:pPr/>
              <a:t>33</a:t>
            </a:fld>
            <a:endParaRPr lang="en-US" smtClean="0"/>
          </a:p>
        </p:txBody>
      </p:sp>
      <p:sp>
        <p:nvSpPr>
          <p:cNvPr id="8089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F135FA-6FBB-4364-AE55-0EA9A869CC2A}" type="slidenum">
              <a:rPr lang="en-US" smtClean="0"/>
              <a:pPr/>
              <a:t>34</a:t>
            </a:fld>
            <a:endParaRPr lang="en-US" smtClean="0"/>
          </a:p>
        </p:txBody>
      </p:sp>
      <p:sp>
        <p:nvSpPr>
          <p:cNvPr id="8192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D1EE0D9-2063-483B-917A-ABAC2C65D466}" type="slidenum">
              <a:rPr lang="en-US" smtClean="0"/>
              <a:pPr/>
              <a:t>35</a:t>
            </a:fld>
            <a:endParaRPr lang="en-US" smtClean="0"/>
          </a:p>
        </p:txBody>
      </p:sp>
      <p:sp>
        <p:nvSpPr>
          <p:cNvPr id="8294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6BCEB53-8F5B-4775-AC1A-CFB47D818B76}" type="slidenum">
              <a:rPr lang="en-US" smtClean="0"/>
              <a:pPr/>
              <a:t>36</a:t>
            </a:fld>
            <a:endParaRPr lang="en-US" smtClean="0"/>
          </a:p>
        </p:txBody>
      </p:sp>
      <p:sp>
        <p:nvSpPr>
          <p:cNvPr id="8397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5B87549-417F-4406-B6DE-342E7663851B}" type="slidenum">
              <a:rPr lang="en-US" smtClean="0"/>
              <a:pPr/>
              <a:t>37</a:t>
            </a:fld>
            <a:endParaRPr lang="en-US" smtClean="0"/>
          </a:p>
        </p:txBody>
      </p:sp>
      <p:sp>
        <p:nvSpPr>
          <p:cNvPr id="8499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CE446B-EC72-44DC-9785-31FE6B56B24F}" type="slidenum">
              <a:rPr lang="en-US" smtClean="0"/>
              <a:pPr/>
              <a:t>38</a:t>
            </a:fld>
            <a:endParaRPr lang="en-US" smtClean="0"/>
          </a:p>
        </p:txBody>
      </p:sp>
      <p:sp>
        <p:nvSpPr>
          <p:cNvPr id="8601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A2A6078-0224-43E4-961C-0061621B4380}" type="slidenum">
              <a:rPr lang="en-US" smtClean="0"/>
              <a:pPr/>
              <a:t>39</a:t>
            </a:fld>
            <a:endParaRPr lang="en-US" smtClean="0"/>
          </a:p>
        </p:txBody>
      </p:sp>
      <p:sp>
        <p:nvSpPr>
          <p:cNvPr id="8704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0453EF-551A-4C83-BF38-C76A7646FD43}" type="slidenum">
              <a:rPr lang="en-US" smtClean="0"/>
              <a:pPr/>
              <a:t>40</a:t>
            </a:fld>
            <a:endParaRPr lang="en-US" smtClean="0"/>
          </a:p>
        </p:txBody>
      </p:sp>
      <p:sp>
        <p:nvSpPr>
          <p:cNvPr id="8806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2E7508-8A75-4D9F-B012-7AC905943BB8}" type="slidenum">
              <a:rPr lang="en-US" smtClean="0"/>
              <a:pPr/>
              <a:t>41</a:t>
            </a:fld>
            <a:endParaRPr lang="en-US" smtClean="0"/>
          </a:p>
        </p:txBody>
      </p:sp>
      <p:sp>
        <p:nvSpPr>
          <p:cNvPr id="8909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0B66F7C-FA1A-4211-9BCC-D8F5138B1679}" type="slidenum">
              <a:rPr lang="en-US" smtClean="0"/>
              <a:pPr/>
              <a:t>42</a:t>
            </a:fld>
            <a:endParaRPr lang="en-US" smtClean="0"/>
          </a:p>
        </p:txBody>
      </p:sp>
      <p:sp>
        <p:nvSpPr>
          <p:cNvPr id="9011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AC12D0D-90E0-4913-8DAD-5C9F031D15D7}" type="slidenum">
              <a:rPr lang="en-US" smtClean="0"/>
              <a:pPr/>
              <a:t>4</a:t>
            </a:fld>
            <a:endParaRPr lang="en-US" smtClean="0"/>
          </a:p>
        </p:txBody>
      </p:sp>
      <p:sp>
        <p:nvSpPr>
          <p:cNvPr id="5427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DB9CE2-1482-474B-8312-6D475E9A01A3}" type="slidenum">
              <a:rPr lang="en-US" smtClean="0"/>
              <a:pPr/>
              <a:t>43</a:t>
            </a:fld>
            <a:endParaRPr lang="en-US" smtClean="0"/>
          </a:p>
        </p:txBody>
      </p:sp>
      <p:sp>
        <p:nvSpPr>
          <p:cNvPr id="9113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43EE15-336C-452A-8FBE-6D1142575967}" type="slidenum">
              <a:rPr lang="en-US" smtClean="0"/>
              <a:pPr/>
              <a:t>44</a:t>
            </a:fld>
            <a:endParaRPr lang="en-US" smtClean="0"/>
          </a:p>
        </p:txBody>
      </p:sp>
      <p:sp>
        <p:nvSpPr>
          <p:cNvPr id="9216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88766F-6756-4A28-8E09-D7FAB0A4B940}" type="slidenum">
              <a:rPr lang="en-US" smtClean="0"/>
              <a:pPr/>
              <a:t>45</a:t>
            </a:fld>
            <a:endParaRPr lang="en-US" smtClean="0"/>
          </a:p>
        </p:txBody>
      </p:sp>
      <p:sp>
        <p:nvSpPr>
          <p:cNvPr id="9318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88766F-6756-4A28-8E09-D7FAB0A4B940}" type="slidenum">
              <a:rPr lang="en-US" smtClean="0"/>
              <a:pPr/>
              <a:t>46</a:t>
            </a:fld>
            <a:endParaRPr lang="en-US" smtClean="0"/>
          </a:p>
        </p:txBody>
      </p:sp>
      <p:sp>
        <p:nvSpPr>
          <p:cNvPr id="9318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B56D8D-AFA1-466A-8481-DB78305EEB2B}" type="slidenum">
              <a:rPr lang="en-US" smtClean="0"/>
              <a:pPr/>
              <a:t>5</a:t>
            </a:fld>
            <a:endParaRPr lang="en-US" smtClean="0"/>
          </a:p>
        </p:txBody>
      </p:sp>
      <p:sp>
        <p:nvSpPr>
          <p:cNvPr id="5529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9EB3E4D-EDD4-4095-BDF7-3D6C980FA8DC}" type="slidenum">
              <a:rPr lang="en-US" smtClean="0"/>
              <a:pPr/>
              <a:t>8</a:t>
            </a:fld>
            <a:endParaRPr lang="en-US" smtClean="0"/>
          </a:p>
        </p:txBody>
      </p:sp>
      <p:sp>
        <p:nvSpPr>
          <p:cNvPr id="5632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CE4311A-B0DE-4C4D-963A-BE33611E048F}" type="slidenum">
              <a:rPr lang="en-US" smtClean="0"/>
              <a:pPr/>
              <a:t>10</a:t>
            </a:fld>
            <a:endParaRPr lang="en-US" smtClean="0"/>
          </a:p>
        </p:txBody>
      </p:sp>
      <p:sp>
        <p:nvSpPr>
          <p:cNvPr id="5734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4C2479D-B7B9-4921-96B9-0A970969183D}" type="slidenum">
              <a:rPr lang="en-US" smtClean="0"/>
              <a:pPr/>
              <a:t>11</a:t>
            </a:fld>
            <a:endParaRPr lang="en-US" smtClean="0"/>
          </a:p>
        </p:txBody>
      </p:sp>
      <p:sp>
        <p:nvSpPr>
          <p:cNvPr id="5837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FBCEF0-8C36-402D-8F5A-2754457B1E39}" type="slidenum">
              <a:rPr lang="en-US" smtClean="0"/>
              <a:pPr/>
              <a:t>12</a:t>
            </a:fld>
            <a:endParaRPr lang="en-US" smtClean="0"/>
          </a:p>
        </p:txBody>
      </p:sp>
      <p:sp>
        <p:nvSpPr>
          <p:cNvPr id="5939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1" name="Rectangle 153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322" name="Rectangle 15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Arial" charset="0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55"/>
          <p:cNvSpPr>
            <a:spLocks noGrp="1" noChangeArrowheads="1"/>
          </p:cNvSpPr>
          <p:nvPr>
            <p:ph type="dt" sz="quarter" idx="10"/>
          </p:nvPr>
        </p:nvSpPr>
        <p:spPr>
          <a:xfrm>
            <a:off x="304800" y="6248400"/>
            <a:ext cx="2286000" cy="4572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r>
              <a:rPr lang="en-US"/>
              <a:t>Fall 2010</a:t>
            </a:r>
          </a:p>
        </p:txBody>
      </p:sp>
      <p:sp>
        <p:nvSpPr>
          <p:cNvPr id="5" name="Rectangle 15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r>
              <a:rPr lang="en-US"/>
              <a:t>CS5540/6540 HCI</a:t>
            </a:r>
          </a:p>
        </p:txBody>
      </p:sp>
      <p:sp>
        <p:nvSpPr>
          <p:cNvPr id="6" name="Rectangle 15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286000" cy="4572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fld id="{35FB82B3-3E04-41D0-B19B-F6643DF678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Fall 2010</a:t>
            </a:r>
          </a:p>
        </p:txBody>
      </p:sp>
      <p:sp>
        <p:nvSpPr>
          <p:cNvPr id="5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CS5540/6540 HCI</a:t>
            </a:r>
          </a:p>
        </p:txBody>
      </p:sp>
      <p:sp>
        <p:nvSpPr>
          <p:cNvPr id="6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52A1BD-548E-4C56-A244-D18B796D0B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7188" y="228600"/>
            <a:ext cx="2135187" cy="58705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1625" y="228600"/>
            <a:ext cx="6253163" cy="58705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Fall 2010</a:t>
            </a:r>
          </a:p>
        </p:txBody>
      </p:sp>
      <p:sp>
        <p:nvSpPr>
          <p:cNvPr id="5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CS5540/6540 HCI</a:t>
            </a:r>
          </a:p>
        </p:txBody>
      </p:sp>
      <p:sp>
        <p:nvSpPr>
          <p:cNvPr id="6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B2055B-F122-439F-A678-56175BC18B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1625" y="1600200"/>
            <a:ext cx="4194175" cy="44989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194175" cy="44989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Fall 2010</a:t>
            </a:r>
          </a:p>
        </p:txBody>
      </p:sp>
      <p:sp>
        <p:nvSpPr>
          <p:cNvPr id="6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CS5540/6540 HCI</a:t>
            </a:r>
          </a:p>
        </p:txBody>
      </p:sp>
      <p:sp>
        <p:nvSpPr>
          <p:cNvPr id="7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829955-0008-4EA0-87DD-5DBD84AA82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1625" y="1600200"/>
            <a:ext cx="8540750" cy="2173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1625" y="3925888"/>
            <a:ext cx="8540750" cy="21732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Fall 2010</a:t>
            </a:r>
          </a:p>
        </p:txBody>
      </p:sp>
      <p:sp>
        <p:nvSpPr>
          <p:cNvPr id="6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CS5540/6540 HCI</a:t>
            </a:r>
          </a:p>
        </p:txBody>
      </p:sp>
      <p:sp>
        <p:nvSpPr>
          <p:cNvPr id="7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6BA517-2F99-4DFC-B161-92C8E1CEC1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1625" y="1600200"/>
            <a:ext cx="4194175" cy="44989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194175" cy="2173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25888"/>
            <a:ext cx="4194175" cy="21732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Fall 2010</a:t>
            </a:r>
          </a:p>
        </p:txBody>
      </p:sp>
      <p:sp>
        <p:nvSpPr>
          <p:cNvPr id="7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CS5540/6540 HCI</a:t>
            </a:r>
          </a:p>
        </p:txBody>
      </p:sp>
      <p:sp>
        <p:nvSpPr>
          <p:cNvPr id="8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37F41A-8B59-4DFB-A0AE-EEF7ED98E7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01625" y="228600"/>
            <a:ext cx="8540750" cy="5870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Fall 2010</a:t>
            </a:r>
          </a:p>
        </p:txBody>
      </p:sp>
      <p:sp>
        <p:nvSpPr>
          <p:cNvPr id="4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CS5540/6540 HCI</a:t>
            </a:r>
          </a:p>
        </p:txBody>
      </p:sp>
      <p:sp>
        <p:nvSpPr>
          <p:cNvPr id="5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89E14E-DE31-47C3-8F00-4A8DF499C1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Fall 2010</a:t>
            </a:r>
          </a:p>
        </p:txBody>
      </p:sp>
      <p:sp>
        <p:nvSpPr>
          <p:cNvPr id="5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CS5540/6540 HCI</a:t>
            </a:r>
          </a:p>
        </p:txBody>
      </p:sp>
      <p:sp>
        <p:nvSpPr>
          <p:cNvPr id="6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2ADD74-9B07-4610-8CE1-E6C800A329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Fall 2010</a:t>
            </a:r>
          </a:p>
        </p:txBody>
      </p:sp>
      <p:sp>
        <p:nvSpPr>
          <p:cNvPr id="5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CS5540/6540 HCI</a:t>
            </a:r>
          </a:p>
        </p:txBody>
      </p:sp>
      <p:sp>
        <p:nvSpPr>
          <p:cNvPr id="6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0E8CB8-8702-4B03-AA49-5732E352B6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625" y="1600200"/>
            <a:ext cx="4194175" cy="4498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194175" cy="4498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Fall 2010</a:t>
            </a:r>
          </a:p>
        </p:txBody>
      </p:sp>
      <p:sp>
        <p:nvSpPr>
          <p:cNvPr id="6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CS5540/6540 HCI</a:t>
            </a:r>
          </a:p>
        </p:txBody>
      </p:sp>
      <p:sp>
        <p:nvSpPr>
          <p:cNvPr id="7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022D78-AAD5-4DC1-A6C3-2E8A550E05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Fall 2010</a:t>
            </a:r>
          </a:p>
        </p:txBody>
      </p:sp>
      <p:sp>
        <p:nvSpPr>
          <p:cNvPr id="8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CS5540/6540 HCI</a:t>
            </a:r>
          </a:p>
        </p:txBody>
      </p:sp>
      <p:sp>
        <p:nvSpPr>
          <p:cNvPr id="9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8190C7-7B1B-4369-9F69-FC7EBF50C5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Fall 2010</a:t>
            </a:r>
          </a:p>
        </p:txBody>
      </p:sp>
      <p:sp>
        <p:nvSpPr>
          <p:cNvPr id="4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CS5540/6540 HCI</a:t>
            </a:r>
          </a:p>
        </p:txBody>
      </p:sp>
      <p:sp>
        <p:nvSpPr>
          <p:cNvPr id="5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29BECE-1A14-4252-886B-8919F7D971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Fall 2010</a:t>
            </a:r>
          </a:p>
        </p:txBody>
      </p:sp>
      <p:sp>
        <p:nvSpPr>
          <p:cNvPr id="3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CS5540/6540 HCI</a:t>
            </a:r>
          </a:p>
        </p:txBody>
      </p:sp>
      <p:sp>
        <p:nvSpPr>
          <p:cNvPr id="4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6F7E26-EA86-4A34-BDD4-8AB2CCF6DA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Fall 2010</a:t>
            </a:r>
          </a:p>
        </p:txBody>
      </p:sp>
      <p:sp>
        <p:nvSpPr>
          <p:cNvPr id="6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CS5540/6540 HCI</a:t>
            </a:r>
          </a:p>
        </p:txBody>
      </p:sp>
      <p:sp>
        <p:nvSpPr>
          <p:cNvPr id="7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2590D8-5230-43D8-AE24-4BAD2B2C27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Fall 2010</a:t>
            </a:r>
          </a:p>
        </p:txBody>
      </p:sp>
      <p:sp>
        <p:nvSpPr>
          <p:cNvPr id="6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CS5540/6540 HCI</a:t>
            </a:r>
          </a:p>
        </p:txBody>
      </p:sp>
      <p:sp>
        <p:nvSpPr>
          <p:cNvPr id="7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DA25A0-778B-4E74-AC35-18789A7ED4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90980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7" name="Rectangle 15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301625" y="228600"/>
            <a:ext cx="85407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298" name="Rectangle 15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1625" y="6245225"/>
            <a:ext cx="22891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Fall 2010</a:t>
            </a:r>
          </a:p>
        </p:txBody>
      </p:sp>
      <p:sp>
        <p:nvSpPr>
          <p:cNvPr id="6299" name="Rectangle 15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CS5540/6540 HCI</a:t>
            </a:r>
          </a:p>
        </p:txBody>
      </p:sp>
      <p:sp>
        <p:nvSpPr>
          <p:cNvPr id="6300" name="Rectangle 15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2891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latin typeface="Arial" charset="0"/>
              </a:defRPr>
            </a:lvl1pPr>
          </a:lstStyle>
          <a:p>
            <a:pPr>
              <a:defRPr/>
            </a:pPr>
            <a:fld id="{4CB3A936-720D-43B3-8032-5774EC6879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301" name="Rectangle 157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301625" y="1600200"/>
            <a:ext cx="8540750" cy="449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12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eadTracking.JohnnyLee.wmv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CyberGlove.3min.wmv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hyperlink" Target="UtahArmFAHR08.23sec.wmv" TargetMode="Externa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5.xml"/><Relationship Id="rId1" Type="http://schemas.openxmlformats.org/officeDocument/2006/relationships/video" Target="file:///C:\Users\rfr\SoC\Old%20Classes\HCI-Old\cs5540_HCI_f09\LecSet_VR\VR_visuals\gear.avi" TargetMode="External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gprime.net/flash.php/soundimmersion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2.xml"/><Relationship Id="rId1" Type="http://schemas.openxmlformats.org/officeDocument/2006/relationships/video" Target="file:///C:\Users\rfr\SoC\Old%20Classes\HCI-Old\cs5540_HCI_f09\LecSet_VR\VR_visuals\scent-cannon-prototypes-vr2004-hires.wmv" TargetMode="Externa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Putthatthere.2min.wmv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gogo.1min.wmv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vids.myspace.com/index.cfm?fuseaction=vids.individual&amp;videoID=1587862139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rdw.unc.5min.wmv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youtube.com/watch?v=qTnnJR-hS7k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vvi.virage.com/cgi-bin/visearch?user=pbs-saf&amp;template=template.html&amp;query=spider&amp;category=0&amp;viKeyword=spider&amp;submit=Search&amp;page=2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daVinci.5min.wmv" TargetMode="External"/><Relationship Id="rId7" Type="http://schemas.openxmlformats.org/officeDocument/2006/relationships/hyperlink" Target="brainpower.6min.wmv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4.xml"/><Relationship Id="rId6" Type="http://schemas.openxmlformats.org/officeDocument/2006/relationships/hyperlink" Target="file:///C:\Users\rfr\Desktop\LecSet_VR.nov10\VR_visuals\brainpower.6min.wmv" TargetMode="External"/><Relationship Id="rId5" Type="http://schemas.openxmlformats.org/officeDocument/2006/relationships/hyperlink" Target="brainGate.2min.wmv" TargetMode="External"/><Relationship Id="rId4" Type="http://schemas.openxmlformats.org/officeDocument/2006/relationships/hyperlink" Target="file:///C:\Users\rfr\Desktop\LecSet_VR.nov10\VR_visuals\brainGate.2min.wmv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youtube.com/watch?v=-QiKnHxX7CY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hyperlink" Target="CAVE_Clip.1993.wmv" TargetMode="Externa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230188" y="1268413"/>
          <a:ext cx="8683625" cy="3798887"/>
        </p:xfrm>
        <a:graphic>
          <a:graphicData uri="http://schemas.openxmlformats.org/presentationml/2006/ole">
            <p:oleObj spid="_x0000_s1026" name="Acrobat Document" r:id="rId4" imgW="9752381" imgH="4057143" progId="AcroExch.Document.7">
              <p:embed/>
            </p:oleObj>
          </a:graphicData>
        </a:graphic>
      </p:graphicFrame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Virtual Reality 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Adapted from a </a:t>
            </a:r>
            <a:r>
              <a:rPr lang="en-US" smtClean="0"/>
              <a:t>lecture by </a:t>
            </a:r>
          </a:p>
          <a:p>
            <a:pPr eaLnBrk="1" hangingPunct="1">
              <a:defRPr/>
            </a:pPr>
            <a:r>
              <a:rPr lang="en-US" smtClean="0"/>
              <a:t>David </a:t>
            </a:r>
            <a:r>
              <a:rPr lang="en-US" dirty="0" smtClean="0"/>
              <a:t>Johnson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Fall 2010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B36587-C2A8-4EC6-A4C3-1401AF84A5CD}" type="slidenum">
              <a:rPr lang="en-US"/>
              <a:pPr>
                <a:defRPr/>
              </a:pPr>
              <a:t>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CS5540/6540 HCI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VR and Touch</a:t>
            </a:r>
          </a:p>
        </p:txBody>
      </p:sp>
      <p:sp>
        <p:nvSpPr>
          <p:cNvPr id="22531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Two aspects</a:t>
            </a:r>
          </a:p>
          <a:p>
            <a:pPr lvl="1" eaLnBrk="1" hangingPunct="1">
              <a:defRPr/>
            </a:pPr>
            <a:r>
              <a:rPr lang="en-US" smtClean="0"/>
              <a:t>Know where the user’s body is</a:t>
            </a:r>
          </a:p>
          <a:p>
            <a:pPr lvl="2" eaLnBrk="1" hangingPunct="1">
              <a:defRPr/>
            </a:pPr>
            <a:r>
              <a:rPr lang="en-US" smtClean="0"/>
              <a:t>Tracking</a:t>
            </a:r>
          </a:p>
          <a:p>
            <a:pPr lvl="1" eaLnBrk="1" hangingPunct="1">
              <a:defRPr/>
            </a:pPr>
            <a:r>
              <a:rPr lang="en-US" smtClean="0"/>
              <a:t>Apply contact sensations to user</a:t>
            </a:r>
          </a:p>
          <a:p>
            <a:pPr lvl="2" eaLnBrk="1" hangingPunct="1">
              <a:defRPr/>
            </a:pPr>
            <a:r>
              <a:rPr lang="en-US" smtClean="0"/>
              <a:t>Haptics</a:t>
            </a:r>
          </a:p>
          <a:p>
            <a:pPr lvl="2" eaLnBrk="1" hangingPunct="1">
              <a:defRPr/>
            </a:pPr>
            <a:r>
              <a:rPr lang="en-US" smtClean="0"/>
              <a:t>Tactile interfaces</a:t>
            </a:r>
          </a:p>
        </p:txBody>
      </p:sp>
      <p:sp>
        <p:nvSpPr>
          <p:cNvPr id="12292" name="Date Placeholder 5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Fall 2010</a:t>
            </a:r>
          </a:p>
        </p:txBody>
      </p:sp>
      <p:sp>
        <p:nvSpPr>
          <p:cNvPr id="12293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2958F0C-F69C-4C3C-AF59-551CF198046E}" type="slidenum">
              <a:rPr lang="en-US" smtClean="0"/>
              <a:pPr/>
              <a:t>10</a:t>
            </a:fld>
            <a:endParaRPr lang="en-US" smtClean="0"/>
          </a:p>
        </p:txBody>
      </p:sp>
      <p:sp>
        <p:nvSpPr>
          <p:cNvPr id="12294" name="Footer Placeholder 7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CS5540/6540 HCI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Position Tracking</a:t>
            </a:r>
          </a:p>
        </p:txBody>
      </p:sp>
      <p:sp>
        <p:nvSpPr>
          <p:cNvPr id="31748" name="Rectangle 4"/>
          <p:cNvSpPr>
            <a:spLocks noGrp="1" noRot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800" smtClean="0"/>
              <a:t>Use sensors to track hand, head, body</a:t>
            </a:r>
          </a:p>
          <a:p>
            <a:pPr lvl="1" eaLnBrk="1" hangingPunct="1">
              <a:defRPr/>
            </a:pPr>
            <a:r>
              <a:rPr lang="en-US" sz="2400" smtClean="0"/>
              <a:t>Position</a:t>
            </a:r>
          </a:p>
          <a:p>
            <a:pPr lvl="1" eaLnBrk="1" hangingPunct="1">
              <a:defRPr/>
            </a:pPr>
            <a:r>
              <a:rPr lang="en-US" sz="2400" smtClean="0"/>
              <a:t>Orientation</a:t>
            </a:r>
          </a:p>
          <a:p>
            <a:pPr eaLnBrk="1" hangingPunct="1">
              <a:defRPr/>
            </a:pPr>
            <a:r>
              <a:rPr lang="en-US" sz="2800" smtClean="0"/>
              <a:t>Sensors are</a:t>
            </a:r>
          </a:p>
          <a:p>
            <a:pPr lvl="1" eaLnBrk="1" hangingPunct="1">
              <a:defRPr/>
            </a:pPr>
            <a:r>
              <a:rPr lang="en-US" sz="2400" smtClean="0"/>
              <a:t>Magnetic</a:t>
            </a:r>
          </a:p>
          <a:p>
            <a:pPr lvl="1" eaLnBrk="1" hangingPunct="1">
              <a:defRPr/>
            </a:pPr>
            <a:r>
              <a:rPr lang="en-US" sz="2400" smtClean="0"/>
              <a:t>Inertial</a:t>
            </a:r>
          </a:p>
          <a:p>
            <a:pPr lvl="1" eaLnBrk="1" hangingPunct="1">
              <a:defRPr/>
            </a:pPr>
            <a:r>
              <a:rPr lang="en-US" sz="2400" smtClean="0"/>
              <a:t>Ultrasound</a:t>
            </a:r>
          </a:p>
          <a:p>
            <a:pPr lvl="1" eaLnBrk="1" hangingPunct="1">
              <a:defRPr/>
            </a:pPr>
            <a:r>
              <a:rPr lang="en-US" sz="2400" smtClean="0"/>
              <a:t>Optical</a:t>
            </a:r>
          </a:p>
        </p:txBody>
      </p:sp>
      <p:pic>
        <p:nvPicPr>
          <p:cNvPr id="13316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0" y="1557338"/>
            <a:ext cx="4194175" cy="4498975"/>
          </a:xfrm>
          <a:ln w="31750">
            <a:solidFill>
              <a:schemeClr val="bg2">
                <a:lumMod val="50000"/>
              </a:schemeClr>
            </a:solidFill>
          </a:ln>
        </p:spPr>
      </p:pic>
      <p:sp>
        <p:nvSpPr>
          <p:cNvPr id="13317" name="Date Placeholder 6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Fall 2010</a:t>
            </a:r>
          </a:p>
        </p:txBody>
      </p:sp>
      <p:sp>
        <p:nvSpPr>
          <p:cNvPr id="13318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08732D4-440D-4314-9796-D7FC0F0EE007}" type="slidenum">
              <a:rPr lang="en-US" smtClean="0"/>
              <a:pPr/>
              <a:t>11</a:t>
            </a:fld>
            <a:endParaRPr lang="en-US" smtClean="0"/>
          </a:p>
        </p:txBody>
      </p:sp>
      <p:sp>
        <p:nvSpPr>
          <p:cNvPr id="13319" name="Footer Placeholder 8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CS5540/6540 HCI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Head Tracking</a:t>
            </a:r>
          </a:p>
        </p:txBody>
      </p:sp>
      <p:sp>
        <p:nvSpPr>
          <p:cNvPr id="93187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Very important for</a:t>
            </a:r>
          </a:p>
          <a:p>
            <a:pPr lvl="1" eaLnBrk="1" hangingPunct="1">
              <a:defRPr/>
            </a:pPr>
            <a:r>
              <a:rPr lang="en-US" dirty="0" smtClean="0"/>
              <a:t>HMD</a:t>
            </a:r>
          </a:p>
          <a:p>
            <a:pPr lvl="1" eaLnBrk="1" hangingPunct="1">
              <a:defRPr/>
            </a:pPr>
            <a:r>
              <a:rPr lang="en-US" dirty="0" smtClean="0"/>
              <a:t>CAVE</a:t>
            </a:r>
          </a:p>
          <a:p>
            <a:pPr lvl="1" eaLnBrk="1" hangingPunct="1">
              <a:defRPr/>
            </a:pPr>
            <a:r>
              <a:rPr lang="en-US" dirty="0" err="1" smtClean="0"/>
              <a:t>Fishtank</a:t>
            </a:r>
            <a:r>
              <a:rPr lang="en-US" dirty="0" smtClean="0"/>
              <a:t> VR</a:t>
            </a:r>
          </a:p>
          <a:p>
            <a:pPr lvl="2" eaLnBrk="1" hangingPunct="1">
              <a:defRPr/>
            </a:pPr>
            <a:r>
              <a:rPr lang="en-US" dirty="0" smtClean="0"/>
              <a:t>Can be done with a </a:t>
            </a:r>
            <a:r>
              <a:rPr lang="en-US" dirty="0" err="1" smtClean="0"/>
              <a:t>Wiimote</a:t>
            </a:r>
            <a:endParaRPr lang="en-US" dirty="0" smtClean="0"/>
          </a:p>
          <a:p>
            <a:pPr lvl="3" eaLnBrk="1" hangingPunct="1">
              <a:defRPr/>
            </a:pPr>
            <a:r>
              <a:rPr lang="en-US" dirty="0" smtClean="0">
                <a:hlinkClick r:id="rId3" action="ppaction://hlinkfile"/>
              </a:rPr>
              <a:t>Johnny Lee</a:t>
            </a:r>
            <a:endParaRPr lang="en-US" dirty="0" smtClean="0"/>
          </a:p>
          <a:p>
            <a:pPr eaLnBrk="1" hangingPunct="1">
              <a:defRPr/>
            </a:pPr>
            <a:r>
              <a:rPr lang="en-US" dirty="0" smtClean="0"/>
              <a:t>VR class project to use laptop camera</a:t>
            </a:r>
          </a:p>
          <a:p>
            <a:pPr lvl="1" eaLnBrk="1" hangingPunct="1">
              <a:defRPr/>
            </a:pPr>
            <a:r>
              <a:rPr lang="en-US" dirty="0" smtClean="0"/>
              <a:t>Sensitive to IR light</a:t>
            </a:r>
          </a:p>
        </p:txBody>
      </p:sp>
      <p:sp>
        <p:nvSpPr>
          <p:cNvPr id="14340" name="Date Placeholder 5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Fall 2010</a:t>
            </a:r>
          </a:p>
        </p:txBody>
      </p:sp>
      <p:sp>
        <p:nvSpPr>
          <p:cNvPr id="14341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12DDB6D-A63D-4FC1-B05C-EFB14FF19BFE}" type="slidenum">
              <a:rPr lang="en-US" smtClean="0"/>
              <a:pPr/>
              <a:t>12</a:t>
            </a:fld>
            <a:endParaRPr lang="en-US" smtClean="0"/>
          </a:p>
        </p:txBody>
      </p:sp>
      <p:sp>
        <p:nvSpPr>
          <p:cNvPr id="14342" name="Footer Placeholder 7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CS5540/6540 HCI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Hand Tracking</a:t>
            </a:r>
          </a:p>
        </p:txBody>
      </p:sp>
      <p:sp>
        <p:nvSpPr>
          <p:cNvPr id="24580" name="Rectangle 4"/>
          <p:cNvSpPr>
            <a:spLocks noGrp="1" noRot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800" dirty="0" smtClean="0"/>
              <a:t>Allow natural interaction with virtual world</a:t>
            </a:r>
          </a:p>
          <a:p>
            <a:pPr lvl="1" eaLnBrk="1" hangingPunct="1">
              <a:defRPr/>
            </a:pPr>
            <a:r>
              <a:rPr lang="en-US" sz="2400" dirty="0" smtClean="0"/>
              <a:t>Grab</a:t>
            </a:r>
          </a:p>
          <a:p>
            <a:pPr lvl="1" eaLnBrk="1" hangingPunct="1">
              <a:defRPr/>
            </a:pPr>
            <a:r>
              <a:rPr lang="en-US" sz="2400" dirty="0" smtClean="0"/>
              <a:t>Gestures</a:t>
            </a:r>
          </a:p>
          <a:p>
            <a:pPr lvl="1" eaLnBrk="1" hangingPunct="1">
              <a:defRPr/>
            </a:pPr>
            <a:endParaRPr lang="en-US" sz="2400" dirty="0" smtClean="0">
              <a:hlinkClick r:id="rId3" action="ppaction://hlinkfile"/>
            </a:endParaRPr>
          </a:p>
          <a:p>
            <a:pPr eaLnBrk="1" hangingPunct="1">
              <a:defRPr/>
            </a:pPr>
            <a:r>
              <a:rPr lang="en-US" sz="2800" dirty="0" smtClean="0">
                <a:hlinkClick r:id="rId3" action="ppaction://hlinkfile"/>
              </a:rPr>
              <a:t>Cyber glove</a:t>
            </a:r>
            <a:endParaRPr lang="en-US" sz="2800" dirty="0" smtClean="0"/>
          </a:p>
        </p:txBody>
      </p:sp>
      <p:pic>
        <p:nvPicPr>
          <p:cNvPr id="15365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57663" y="3387725"/>
            <a:ext cx="2314575" cy="20320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pic>
        <p:nvPicPr>
          <p:cNvPr id="15366" name="Picture 8" descr="original"/>
          <p:cNvPicPr>
            <a:picLocks noChangeAspect="1" noChangeArrowheads="1"/>
          </p:cNvPicPr>
          <p:nvPr/>
        </p:nvPicPr>
        <p:blipFill>
          <a:blip r:embed="rId5" cstate="print"/>
          <a:srcRect r="40994"/>
          <a:stretch>
            <a:fillRect/>
          </a:stretch>
        </p:blipFill>
        <p:spPr bwMode="auto">
          <a:xfrm>
            <a:off x="6754813" y="3208338"/>
            <a:ext cx="2247900" cy="322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24413" y="1287463"/>
            <a:ext cx="3900487" cy="183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8" name="Date Placeholder 9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Fall 2010</a:t>
            </a:r>
          </a:p>
        </p:txBody>
      </p:sp>
      <p:sp>
        <p:nvSpPr>
          <p:cNvPr id="15369" name="Slide Number Placeholder 10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0E80B3C-2CB6-4DE8-922C-8EE3F5064FE5}" type="slidenum">
              <a:rPr lang="en-US" smtClean="0"/>
              <a:pPr/>
              <a:t>13</a:t>
            </a:fld>
            <a:endParaRPr lang="en-US" smtClean="0"/>
          </a:p>
        </p:txBody>
      </p:sp>
      <p:sp>
        <p:nvSpPr>
          <p:cNvPr id="15370" name="Footer Placeholder 11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CS5540/6540 HCI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Body Tracking</a:t>
            </a:r>
          </a:p>
        </p:txBody>
      </p:sp>
      <p:sp>
        <p:nvSpPr>
          <p:cNvPr id="27651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301625" y="1600200"/>
            <a:ext cx="4171950" cy="4498975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More often used in motion capture systems</a:t>
            </a:r>
          </a:p>
          <a:p>
            <a:pPr lvl="1" eaLnBrk="1" hangingPunct="1">
              <a:defRPr/>
            </a:pPr>
            <a:r>
              <a:rPr lang="en-US" smtClean="0"/>
              <a:t>Film</a:t>
            </a:r>
          </a:p>
          <a:p>
            <a:pPr lvl="1" eaLnBrk="1" hangingPunct="1">
              <a:defRPr/>
            </a:pPr>
            <a:r>
              <a:rPr lang="en-US" smtClean="0"/>
              <a:t>TV</a:t>
            </a:r>
          </a:p>
          <a:p>
            <a:pPr lvl="1" eaLnBrk="1" hangingPunct="1">
              <a:defRPr/>
            </a:pPr>
            <a:r>
              <a:rPr lang="en-US" smtClean="0"/>
              <a:t>Games</a:t>
            </a:r>
          </a:p>
          <a:p>
            <a:pPr lvl="1" eaLnBrk="1" hangingPunct="1">
              <a:defRPr/>
            </a:pPr>
            <a:endParaRPr lang="en-US" smtClean="0"/>
          </a:p>
          <a:p>
            <a:pPr eaLnBrk="1" hangingPunct="1">
              <a:defRPr/>
            </a:pPr>
            <a:endParaRPr lang="en-US" smtClean="0"/>
          </a:p>
          <a:p>
            <a:pPr eaLnBrk="1" hangingPunct="1">
              <a:buFont typeface="Arial" charset="0"/>
              <a:buNone/>
              <a:defRPr/>
            </a:pPr>
            <a:endParaRPr lang="en-US" smtClean="0"/>
          </a:p>
        </p:txBody>
      </p:sp>
      <p:pic>
        <p:nvPicPr>
          <p:cNvPr id="16388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94350" y="1897063"/>
            <a:ext cx="3033713" cy="420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Date Placeholder 6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Fall 2010</a:t>
            </a:r>
          </a:p>
        </p:txBody>
      </p:sp>
      <p:sp>
        <p:nvSpPr>
          <p:cNvPr id="16390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5D80B7D-E858-4C98-A130-5DC47C50658F}" type="slidenum">
              <a:rPr lang="en-US" smtClean="0"/>
              <a:pPr/>
              <a:t>14</a:t>
            </a:fld>
            <a:endParaRPr lang="en-US" smtClean="0"/>
          </a:p>
        </p:txBody>
      </p:sp>
      <p:sp>
        <p:nvSpPr>
          <p:cNvPr id="16391" name="Footer Placeholder 8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CS5540/6540 HCI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Haptics</a:t>
            </a:r>
          </a:p>
        </p:txBody>
      </p:sp>
      <p:sp>
        <p:nvSpPr>
          <p:cNvPr id="34819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301625" y="1600200"/>
            <a:ext cx="7424738" cy="4498975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Haptics = touch</a:t>
            </a:r>
          </a:p>
          <a:p>
            <a:pPr eaLnBrk="1" hangingPunct="1">
              <a:defRPr/>
            </a:pPr>
            <a:r>
              <a:rPr lang="en-US" smtClean="0"/>
              <a:t>Virtual objects apply real forces</a:t>
            </a:r>
          </a:p>
        </p:txBody>
      </p:sp>
      <p:grpSp>
        <p:nvGrpSpPr>
          <p:cNvPr id="17412" name="Group 4"/>
          <p:cNvGrpSpPr>
            <a:grpSpLocks/>
          </p:cNvGrpSpPr>
          <p:nvPr/>
        </p:nvGrpSpPr>
        <p:grpSpPr bwMode="auto">
          <a:xfrm>
            <a:off x="269875" y="3479800"/>
            <a:ext cx="3817938" cy="2289175"/>
            <a:chOff x="845" y="1489"/>
            <a:chExt cx="4145" cy="2485"/>
          </a:xfrm>
        </p:grpSpPr>
        <p:pic>
          <p:nvPicPr>
            <p:cNvPr id="17417" name="Picture 5" descr="hadn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45" y="1489"/>
              <a:ext cx="4115" cy="2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18" name="Picture 6" descr="torus_assembly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465" y="1843"/>
              <a:ext cx="1525" cy="13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7413" name="Date Placeholder 9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Fall 2010</a:t>
            </a:r>
          </a:p>
        </p:txBody>
      </p:sp>
      <p:sp>
        <p:nvSpPr>
          <p:cNvPr id="17414" name="Slide Number Placeholder 10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06F7FAE-C939-4687-8F28-A74290E736A9}" type="slidenum">
              <a:rPr lang="en-US" smtClean="0"/>
              <a:pPr/>
              <a:t>15</a:t>
            </a:fld>
            <a:endParaRPr lang="en-US" smtClean="0"/>
          </a:p>
        </p:txBody>
      </p:sp>
      <p:sp>
        <p:nvSpPr>
          <p:cNvPr id="17415" name="Footer Placeholder 11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CS5540/6540 HCI</a:t>
            </a:r>
          </a:p>
        </p:txBody>
      </p:sp>
      <p:pic>
        <p:nvPicPr>
          <p:cNvPr id="17416" name="Picture 11" descr="Pic1.png">
            <a:hlinkClick r:id="rId5" action="ppaction://hlinkfile"/>
          </p:cNvPr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41813" y="3092450"/>
            <a:ext cx="4610100" cy="307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228600"/>
            <a:ext cx="854075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Example</a:t>
            </a:r>
          </a:p>
        </p:txBody>
      </p:sp>
      <p:pic>
        <p:nvPicPr>
          <p:cNvPr id="36871" name="gear.avi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9038" y="1416050"/>
            <a:ext cx="6858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Date Placeholder 5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Fall 2010</a:t>
            </a:r>
          </a:p>
        </p:txBody>
      </p:sp>
      <p:sp>
        <p:nvSpPr>
          <p:cNvPr id="18437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3C182FB-FD4E-4844-B05B-60B46190B20C}" type="slidenum">
              <a:rPr lang="en-US" smtClean="0"/>
              <a:pPr/>
              <a:t>16</a:t>
            </a:fld>
            <a:endParaRPr lang="en-US" smtClean="0"/>
          </a:p>
        </p:txBody>
      </p:sp>
      <p:sp>
        <p:nvSpPr>
          <p:cNvPr id="18438" name="Footer Placeholder 7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CS5540/6540 HCI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16" fill="hold"/>
                                        <p:tgtEl>
                                          <p:spTgt spid="368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687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68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68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871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Sound in VR</a:t>
            </a:r>
          </a:p>
        </p:txBody>
      </p:sp>
      <p:sp>
        <p:nvSpPr>
          <p:cNvPr id="41987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Very important for immersion</a:t>
            </a:r>
          </a:p>
          <a:p>
            <a:pPr eaLnBrk="1" hangingPunct="1">
              <a:defRPr/>
            </a:pPr>
            <a:r>
              <a:rPr lang="en-US" dirty="0" smtClean="0"/>
              <a:t>Study of PTSD veterans using VR therapy found sound critical for creating sense of presence</a:t>
            </a:r>
          </a:p>
          <a:p>
            <a:pPr eaLnBrk="1" hangingPunct="1">
              <a:defRPr/>
            </a:pPr>
            <a:r>
              <a:rPr lang="en-US" dirty="0" smtClean="0"/>
              <a:t>Use headphones</a:t>
            </a:r>
          </a:p>
          <a:p>
            <a:pPr eaLnBrk="1" hangingPunct="1">
              <a:defRPr/>
            </a:pPr>
            <a:r>
              <a:rPr lang="en-US" dirty="0" smtClean="0"/>
              <a:t>Render sound</a:t>
            </a:r>
          </a:p>
          <a:p>
            <a:pPr eaLnBrk="1" hangingPunct="1">
              <a:defRPr/>
            </a:pPr>
            <a:r>
              <a:rPr lang="en-US" dirty="0" smtClean="0">
                <a:hlinkClick r:id="rId3"/>
              </a:rPr>
              <a:t>Example</a:t>
            </a:r>
            <a:r>
              <a:rPr lang="en-US" dirty="0" smtClean="0"/>
              <a:t>-fix</a:t>
            </a:r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6413" y="3411538"/>
            <a:ext cx="3330575" cy="260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1" name="Date Placeholder 6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Fall 2010</a:t>
            </a:r>
          </a:p>
        </p:txBody>
      </p:sp>
      <p:sp>
        <p:nvSpPr>
          <p:cNvPr id="19462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C685C55-C9F3-4C7E-B577-7D6CD0D24636}" type="slidenum">
              <a:rPr lang="en-US" smtClean="0"/>
              <a:pPr/>
              <a:t>17</a:t>
            </a:fld>
            <a:endParaRPr lang="en-US" smtClean="0"/>
          </a:p>
        </p:txBody>
      </p:sp>
      <p:sp>
        <p:nvSpPr>
          <p:cNvPr id="19463" name="Footer Placeholder 8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CS5540/6540 HCI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Olfactory Displays</a:t>
            </a:r>
          </a:p>
        </p:txBody>
      </p:sp>
      <p:sp>
        <p:nvSpPr>
          <p:cNvPr id="44035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301625" y="1600200"/>
            <a:ext cx="4926013" cy="4498975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800" smtClean="0"/>
              <a:t>DIVEpak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400" smtClean="0"/>
              <a:t>Computer controlled scratch and sniff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800" smtClean="0"/>
              <a:t>Smell-o-Vision (K Opticom)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400" smtClean="0"/>
              <a:t>6 gels, USB controlled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  <a:defRPr/>
            </a:pPr>
            <a:endParaRPr lang="en-US" sz="280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en-US" sz="2800" smtClean="0"/>
              <a:t>Fire Trainer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400" smtClean="0"/>
              <a:t>Odors range from burning wood, grease and rubber to sulfur, oil and diesel exhaust.</a:t>
            </a:r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59425" y="1201738"/>
            <a:ext cx="1289050" cy="225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75275" y="3862388"/>
            <a:ext cx="3306763" cy="266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6" name="Date Placeholder 7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Fall 2010</a:t>
            </a:r>
          </a:p>
        </p:txBody>
      </p:sp>
      <p:sp>
        <p:nvSpPr>
          <p:cNvPr id="20487" name="Slide Number Placeholder 8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689A5FC-F2DD-48C5-A7BD-9902AE90A4B2}" type="slidenum">
              <a:rPr lang="en-US" smtClean="0"/>
              <a:pPr/>
              <a:t>18</a:t>
            </a:fld>
            <a:endParaRPr lang="en-US" smtClean="0"/>
          </a:p>
        </p:txBody>
      </p:sp>
      <p:sp>
        <p:nvSpPr>
          <p:cNvPr id="20488" name="Footer Placeholder 9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CS5540/6540 HCI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Smell Cannon</a:t>
            </a:r>
          </a:p>
        </p:txBody>
      </p:sp>
      <p:sp>
        <p:nvSpPr>
          <p:cNvPr id="50179" name="Rectangle 3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457200" y="1228725"/>
            <a:ext cx="4038600" cy="4525963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smtClean="0"/>
              <a:t>Track target with camera</a:t>
            </a:r>
          </a:p>
          <a:p>
            <a:pPr eaLnBrk="1" hangingPunct="1">
              <a:defRPr/>
            </a:pPr>
            <a:r>
              <a:rPr lang="en-US" sz="2800" smtClean="0"/>
              <a:t>Aim below eyes</a:t>
            </a:r>
          </a:p>
          <a:p>
            <a:pPr eaLnBrk="1" hangingPunct="1">
              <a:defRPr/>
            </a:pPr>
            <a:r>
              <a:rPr lang="en-US" sz="2800" smtClean="0"/>
              <a:t>Prerecorded smells</a:t>
            </a:r>
          </a:p>
        </p:txBody>
      </p:sp>
      <p:pic>
        <p:nvPicPr>
          <p:cNvPr id="2150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3" y="4157663"/>
            <a:ext cx="3810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4" name="scent-cannon-prototypes-vr2004-hires.wmv">
            <a:hlinkClick r:id="" action="ppaction://media"/>
          </p:cNvPr>
          <p:cNvPicPr>
            <a:picLocks noGrp="1" noRot="1" noChangeAspect="1" noChangeArrowheads="1"/>
          </p:cNvPicPr>
          <p:nvPr>
            <p:ph sz="half" idx="2"/>
            <a:videoFile r:link="rId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4443413" y="1493838"/>
            <a:ext cx="4456112" cy="3341687"/>
          </a:xfrm>
        </p:spPr>
      </p:pic>
      <p:sp>
        <p:nvSpPr>
          <p:cNvPr id="21510" name="Date Placeholder 7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Fall 2010</a:t>
            </a:r>
          </a:p>
        </p:txBody>
      </p:sp>
      <p:sp>
        <p:nvSpPr>
          <p:cNvPr id="21511" name="Slide Number Placeholder 8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7350015-9D2E-4C23-A5D7-03942FBAF1FD}" type="slidenum">
              <a:rPr lang="en-US" smtClean="0"/>
              <a:pPr/>
              <a:t>19</a:t>
            </a:fld>
            <a:endParaRPr lang="en-US" smtClean="0"/>
          </a:p>
        </p:txBody>
      </p:sp>
      <p:sp>
        <p:nvSpPr>
          <p:cNvPr id="21512" name="Footer Placeholder 9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CS5540/6540 HCI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332" fill="hold"/>
                                        <p:tgtEl>
                                          <p:spTgt spid="501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018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0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01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18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What is Virtual Reality?</a:t>
            </a:r>
          </a:p>
        </p:txBody>
      </p:sp>
      <p:sp>
        <p:nvSpPr>
          <p:cNvPr id="4099" name="Date Placeholder 5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Fall 2010</a:t>
            </a:r>
          </a:p>
        </p:txBody>
      </p:sp>
      <p:sp>
        <p:nvSpPr>
          <p:cNvPr id="4100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70068BF-FE05-45E0-A735-CD0805DA263B}" type="slidenum">
              <a:rPr lang="en-US" smtClean="0"/>
              <a:pPr/>
              <a:t>2</a:t>
            </a:fld>
            <a:endParaRPr lang="en-US" smtClean="0"/>
          </a:p>
        </p:txBody>
      </p:sp>
      <p:sp>
        <p:nvSpPr>
          <p:cNvPr id="4101" name="Footer Placeholder 7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CS5540/6540 HCI</a:t>
            </a:r>
          </a:p>
        </p:txBody>
      </p:sp>
    </p:spTree>
  </p:cSld>
  <p:clrMapOvr>
    <a:masterClrMapping/>
  </p:clrMapOvr>
  <p:transition advTm="1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Gustatory Displays</a:t>
            </a:r>
          </a:p>
        </p:txBody>
      </p:sp>
      <p:sp>
        <p:nvSpPr>
          <p:cNvPr id="52227" name="Rectangle 3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301625" y="1600200"/>
            <a:ext cx="4191000" cy="44989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Simulate the experience of eating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Iwata food simulator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Capture forces of eating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Playback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Combine flavors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five basic taste sensations: sweet, sour, bitter, salty and umami </a:t>
            </a:r>
          </a:p>
        </p:txBody>
      </p:sp>
      <p:pic>
        <p:nvPicPr>
          <p:cNvPr id="22532" name="Picture 4"/>
          <p:cNvPicPr>
            <a:picLocks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51375" y="1600200"/>
            <a:ext cx="4191000" cy="4498975"/>
          </a:xfrm>
        </p:spPr>
      </p:pic>
      <p:sp>
        <p:nvSpPr>
          <p:cNvPr id="22533" name="Date Placeholder 6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Fall 2010</a:t>
            </a:r>
          </a:p>
        </p:txBody>
      </p:sp>
      <p:sp>
        <p:nvSpPr>
          <p:cNvPr id="22534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BDAFC56-B890-4D3E-9CB7-FFA57B1DD9A4}" type="slidenum">
              <a:rPr lang="en-US" smtClean="0"/>
              <a:pPr/>
              <a:t>20</a:t>
            </a:fld>
            <a:endParaRPr lang="en-US" smtClean="0"/>
          </a:p>
        </p:txBody>
      </p:sp>
      <p:sp>
        <p:nvSpPr>
          <p:cNvPr id="22535" name="Footer Placeholder 8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CS5540/6540 HCI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VR Interfaces</a:t>
            </a:r>
          </a:p>
        </p:txBody>
      </p:sp>
      <p:sp>
        <p:nvSpPr>
          <p:cNvPr id="165891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150000"/>
              </a:lnSpc>
              <a:defRPr/>
            </a:pPr>
            <a:r>
              <a:rPr lang="en-US" dirty="0" smtClean="0"/>
              <a:t>How do we tell the computer to do things?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US" dirty="0" smtClean="0"/>
              <a:t>How do we select things?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US" dirty="0" smtClean="0"/>
              <a:t>How do we navigate around?</a:t>
            </a:r>
          </a:p>
          <a:p>
            <a:pPr eaLnBrk="1" hangingPunct="1">
              <a:lnSpc>
                <a:spcPct val="150000"/>
              </a:lnSpc>
              <a:defRPr/>
            </a:pPr>
            <a:endParaRPr lang="en-US" dirty="0" smtClean="0"/>
          </a:p>
        </p:txBody>
      </p:sp>
      <p:sp>
        <p:nvSpPr>
          <p:cNvPr id="23556" name="Date Placeholder 5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Fall 2010</a:t>
            </a:r>
          </a:p>
        </p:txBody>
      </p:sp>
      <p:sp>
        <p:nvSpPr>
          <p:cNvPr id="23557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187B9A7-DF5D-492C-825E-53E7A629B08F}" type="slidenum">
              <a:rPr lang="en-US" smtClean="0"/>
              <a:pPr/>
              <a:t>21</a:t>
            </a:fld>
            <a:endParaRPr lang="en-US" smtClean="0"/>
          </a:p>
        </p:txBody>
      </p:sp>
      <p:sp>
        <p:nvSpPr>
          <p:cNvPr id="23558" name="Footer Placeholder 7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CS5540/6540 HCI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VR Interface Challenges</a:t>
            </a:r>
          </a:p>
        </p:txBody>
      </p:sp>
      <p:sp>
        <p:nvSpPr>
          <p:cNvPr id="167939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Intuitive</a:t>
            </a:r>
          </a:p>
          <a:p>
            <a:pPr lvl="1" eaLnBrk="1" hangingPunct="1">
              <a:defRPr/>
            </a:pPr>
            <a:r>
              <a:rPr lang="en-US" smtClean="0"/>
              <a:t>Make interaction work like the real world</a:t>
            </a:r>
          </a:p>
          <a:p>
            <a:pPr lvl="1" eaLnBrk="1" hangingPunct="1">
              <a:defRPr/>
            </a:pPr>
            <a:r>
              <a:rPr lang="en-US" smtClean="0"/>
              <a:t>Minimize cognitive overhead</a:t>
            </a:r>
          </a:p>
          <a:p>
            <a:pPr eaLnBrk="1" hangingPunct="1">
              <a:defRPr/>
            </a:pPr>
            <a:r>
              <a:rPr lang="en-US" smtClean="0"/>
              <a:t>Augmentation</a:t>
            </a:r>
          </a:p>
          <a:p>
            <a:pPr lvl="1" eaLnBrk="1" hangingPunct="1">
              <a:defRPr/>
            </a:pPr>
            <a:r>
              <a:rPr lang="en-US" smtClean="0"/>
              <a:t>Give users new capabilities</a:t>
            </a:r>
          </a:p>
          <a:p>
            <a:pPr eaLnBrk="1" hangingPunct="1">
              <a:defRPr/>
            </a:pPr>
            <a:endParaRPr lang="en-US" smtClean="0"/>
          </a:p>
        </p:txBody>
      </p:sp>
      <p:sp>
        <p:nvSpPr>
          <p:cNvPr id="24580" name="Date Placeholder 5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Fall 2010</a:t>
            </a:r>
          </a:p>
        </p:txBody>
      </p:sp>
      <p:sp>
        <p:nvSpPr>
          <p:cNvPr id="24581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04A6DE7-3427-4D7E-A1D9-B5A34E2BDF92}" type="slidenum">
              <a:rPr lang="en-US" smtClean="0"/>
              <a:pPr/>
              <a:t>22</a:t>
            </a:fld>
            <a:endParaRPr lang="en-US" smtClean="0"/>
          </a:p>
        </p:txBody>
      </p:sp>
      <p:sp>
        <p:nvSpPr>
          <p:cNvPr id="24582" name="Footer Placeholder 7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CS5540/6540 HCI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From the Beginning</a:t>
            </a:r>
          </a:p>
        </p:txBody>
      </p:sp>
      <p:sp>
        <p:nvSpPr>
          <p:cNvPr id="169987" name="Rectangle 3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301625" y="1600200"/>
            <a:ext cx="4191000" cy="4498975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smtClean="0"/>
              <a:t>Sutherland and Vickers</a:t>
            </a:r>
          </a:p>
          <a:p>
            <a:pPr lvl="1" eaLnBrk="1" hangingPunct="1">
              <a:defRPr/>
            </a:pPr>
            <a:r>
              <a:rPr lang="en-US" sz="2400" smtClean="0"/>
              <a:t>Sorcerer’s Apprentice (1972)</a:t>
            </a:r>
          </a:p>
          <a:p>
            <a:pPr eaLnBrk="1" hangingPunct="1">
              <a:defRPr/>
            </a:pPr>
            <a:r>
              <a:rPr lang="en-US" sz="2800" smtClean="0"/>
              <a:t>Track stylus</a:t>
            </a:r>
          </a:p>
          <a:p>
            <a:pPr eaLnBrk="1" hangingPunct="1">
              <a:defRPr/>
            </a:pPr>
            <a:r>
              <a:rPr lang="en-US" sz="2800" smtClean="0"/>
              <a:t>Selection of vertices</a:t>
            </a:r>
          </a:p>
          <a:p>
            <a:pPr lvl="1" eaLnBrk="1" hangingPunct="1">
              <a:defRPr/>
            </a:pPr>
            <a:r>
              <a:rPr lang="en-US" sz="2400" smtClean="0"/>
              <a:t>Intersection of cube at tip of stylus</a:t>
            </a:r>
          </a:p>
          <a:p>
            <a:pPr eaLnBrk="1" hangingPunct="1">
              <a:defRPr/>
            </a:pPr>
            <a:r>
              <a:rPr lang="en-US" sz="2800" smtClean="0"/>
              <a:t>Physical menu with see-through HMD!</a:t>
            </a:r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3" cstate="print"/>
          <a:srcRect l="26012" t="25668" r="53889" b="26793"/>
          <a:stretch>
            <a:fillRect/>
          </a:stretch>
        </p:blipFill>
        <p:spPr bwMode="auto">
          <a:xfrm>
            <a:off x="5149850" y="1327150"/>
            <a:ext cx="3216275" cy="475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Date Placeholder 6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Fall 2010</a:t>
            </a:r>
          </a:p>
        </p:txBody>
      </p:sp>
      <p:sp>
        <p:nvSpPr>
          <p:cNvPr id="25606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8B57A54-109E-4603-860F-1DF945F3ADC9}" type="slidenum">
              <a:rPr lang="en-US" smtClean="0"/>
              <a:pPr/>
              <a:t>23</a:t>
            </a:fld>
            <a:endParaRPr lang="en-US" smtClean="0"/>
          </a:p>
        </p:txBody>
      </p:sp>
      <p:sp>
        <p:nvSpPr>
          <p:cNvPr id="25607" name="Footer Placeholder 8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CS5540/6540 HCI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Pointing: Put That There</a:t>
            </a:r>
          </a:p>
        </p:txBody>
      </p:sp>
      <p:sp>
        <p:nvSpPr>
          <p:cNvPr id="172035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1979</a:t>
            </a:r>
          </a:p>
          <a:p>
            <a:pPr eaLnBrk="1" hangingPunct="1">
              <a:defRPr/>
            </a:pPr>
            <a:r>
              <a:rPr lang="en-US" dirty="0" smtClean="0"/>
              <a:t>Ray from tracked hand</a:t>
            </a:r>
          </a:p>
          <a:p>
            <a:pPr eaLnBrk="1" hangingPunct="1">
              <a:defRPr/>
            </a:pPr>
            <a:r>
              <a:rPr lang="en-US" dirty="0" smtClean="0"/>
              <a:t>Speech interface</a:t>
            </a:r>
          </a:p>
          <a:p>
            <a:pPr eaLnBrk="1" hangingPunct="1">
              <a:defRPr/>
            </a:pPr>
            <a:r>
              <a:rPr lang="en-US" dirty="0" smtClean="0">
                <a:hlinkClick r:id="rId3" action="ppaction://hlinkfile"/>
              </a:rPr>
              <a:t>movie</a:t>
            </a:r>
            <a:endParaRPr lang="en-US" dirty="0" smtClean="0"/>
          </a:p>
          <a:p>
            <a:pPr eaLnBrk="1" hangingPunct="1">
              <a:defRPr/>
            </a:pPr>
            <a:endParaRPr lang="en-US" dirty="0" smtClean="0"/>
          </a:p>
        </p:txBody>
      </p:sp>
      <p:pic>
        <p:nvPicPr>
          <p:cNvPr id="26628" name="Picture 4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88" y="3127375"/>
            <a:ext cx="3830637" cy="290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Date Placeholder 6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Fall 2010</a:t>
            </a:r>
          </a:p>
        </p:txBody>
      </p:sp>
      <p:sp>
        <p:nvSpPr>
          <p:cNvPr id="26630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7375506-B3DC-4BB3-B598-AA7EF57568CB}" type="slidenum">
              <a:rPr lang="en-US" smtClean="0"/>
              <a:pPr/>
              <a:t>24</a:t>
            </a:fld>
            <a:endParaRPr lang="en-US" smtClean="0"/>
          </a:p>
        </p:txBody>
      </p:sp>
      <p:sp>
        <p:nvSpPr>
          <p:cNvPr id="26631" name="Footer Placeholder 8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CS5540/6540 HCI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Pointing: JD-CAD (1993)</a:t>
            </a:r>
          </a:p>
        </p:txBody>
      </p:sp>
      <p:sp>
        <p:nvSpPr>
          <p:cNvPr id="174083" name="Rectangle 3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301625" y="1600200"/>
            <a:ext cx="4191000" cy="44989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“Laser gun” from hand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Tracker noise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Harder to select far away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Spotlight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Add a cone to the ray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Select objects based on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000" smtClean="0"/>
              <a:t>Distance from cone axis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000" smtClean="0"/>
              <a:t>Distance from hand</a:t>
            </a:r>
          </a:p>
        </p:txBody>
      </p: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3" cstate="print"/>
          <a:srcRect l="25020" t="40349" r="36250" b="18286"/>
          <a:stretch>
            <a:fillRect/>
          </a:stretch>
        </p:blipFill>
        <p:spPr bwMode="auto">
          <a:xfrm>
            <a:off x="4781550" y="1827213"/>
            <a:ext cx="3748088" cy="250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4" cstate="print"/>
          <a:srcRect l="17540" t="46968" r="37341" b="28525"/>
          <a:stretch>
            <a:fillRect/>
          </a:stretch>
        </p:blipFill>
        <p:spPr bwMode="auto">
          <a:xfrm>
            <a:off x="4510088" y="4460875"/>
            <a:ext cx="4633912" cy="157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4" name="Date Placeholder 7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Fall 2010</a:t>
            </a:r>
          </a:p>
        </p:txBody>
      </p:sp>
      <p:sp>
        <p:nvSpPr>
          <p:cNvPr id="27655" name="Slide Number Placeholder 8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AF36E23-0C01-4FEA-A155-9024E00F495D}" type="slidenum">
              <a:rPr lang="en-US" smtClean="0"/>
              <a:pPr/>
              <a:t>25</a:t>
            </a:fld>
            <a:endParaRPr lang="en-US" smtClean="0"/>
          </a:p>
        </p:txBody>
      </p:sp>
      <p:sp>
        <p:nvSpPr>
          <p:cNvPr id="27656" name="Footer Placeholder 9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CS5540/6540 HCI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Silk Cursor</a:t>
            </a:r>
          </a:p>
        </p:txBody>
      </p:sp>
      <p:sp>
        <p:nvSpPr>
          <p:cNvPr id="176131" name="Rectangle 3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301625" y="1600200"/>
            <a:ext cx="4191000" cy="4498975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smtClean="0"/>
              <a:t>Replace wireframe selection box with translucent box</a:t>
            </a:r>
          </a:p>
          <a:p>
            <a:pPr lvl="1" eaLnBrk="1" hangingPunct="1">
              <a:defRPr/>
            </a:pPr>
            <a:r>
              <a:rPr lang="en-US" sz="2400" smtClean="0"/>
              <a:t>Visual cues to containment</a:t>
            </a:r>
          </a:p>
        </p:txBody>
      </p:sp>
      <p:sp>
        <p:nvSpPr>
          <p:cNvPr id="176132" name="Rectangle 4"/>
          <p:cNvSpPr>
            <a:spLocks noGrp="1" noRot="1" noChangeArrowheads="1"/>
          </p:cNvSpPr>
          <p:nvPr>
            <p:ph sz="half" idx="2"/>
          </p:nvPr>
        </p:nvSpPr>
        <p:spPr>
          <a:xfrm>
            <a:off x="4651375" y="1600200"/>
            <a:ext cx="4191000" cy="4498975"/>
          </a:xfrm>
        </p:spPr>
        <p:txBody>
          <a:bodyPr/>
          <a:lstStyle/>
          <a:p>
            <a:pPr eaLnBrk="1" hangingPunct="1">
              <a:defRPr/>
            </a:pPr>
            <a:endParaRPr lang="en-US" sz="2800" smtClean="0"/>
          </a:p>
        </p:txBody>
      </p:sp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3" cstate="print"/>
          <a:srcRect l="24414" t="35587" r="56538" b="17096"/>
          <a:stretch>
            <a:fillRect/>
          </a:stretch>
        </p:blipFill>
        <p:spPr bwMode="auto">
          <a:xfrm>
            <a:off x="5060950" y="1741488"/>
            <a:ext cx="3048000" cy="473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8" name="Date Placeholder 7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Fall 2010</a:t>
            </a:r>
          </a:p>
        </p:txBody>
      </p:sp>
      <p:sp>
        <p:nvSpPr>
          <p:cNvPr id="28679" name="Slide Number Placeholder 8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959B056-FF5B-4A19-BD89-95ACE597306A}" type="slidenum">
              <a:rPr lang="en-US" smtClean="0"/>
              <a:pPr/>
              <a:t>26</a:t>
            </a:fld>
            <a:endParaRPr lang="en-US" smtClean="0"/>
          </a:p>
        </p:txBody>
      </p:sp>
      <p:sp>
        <p:nvSpPr>
          <p:cNvPr id="28680" name="Footer Placeholder 9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CS5540/6540 HCI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Hand: GoGo Interaction (1996)</a:t>
            </a:r>
          </a:p>
        </p:txBody>
      </p:sp>
      <p:sp>
        <p:nvSpPr>
          <p:cNvPr id="178179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301625" y="1600200"/>
            <a:ext cx="4632325" cy="4498975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100" dirty="0" smtClean="0"/>
              <a:t>Go-Go uses Non-Linear 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en-US" sz="2100" dirty="0" smtClean="0"/>
              <a:t>     mapping between 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en-US" sz="2100" dirty="0" smtClean="0"/>
              <a:t>     virtual and real hand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100" dirty="0" smtClean="0"/>
              <a:t>Control-display ratio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100" dirty="0" smtClean="0"/>
              <a:t>Stretch go-go variation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100" dirty="0" smtClean="0"/>
              <a:t>Pros: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1700" dirty="0" smtClean="0"/>
              <a:t>Extended reach when needed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1700" dirty="0" smtClean="0"/>
              <a:t>Direct manipulation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100" dirty="0" smtClean="0"/>
              <a:t>Cons: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1700" dirty="0" smtClean="0"/>
              <a:t>Reach still limited by arm 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1700" dirty="0" smtClean="0"/>
              <a:t>     length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1700" dirty="0" smtClean="0"/>
              <a:t>Precision suffers when reach is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1700" dirty="0" smtClean="0"/>
              <a:t>     extended (low level of control)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1700" dirty="0" smtClean="0"/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1700" dirty="0" smtClean="0">
                <a:hlinkClick r:id="rId3" action="ppaction://hlinkfile"/>
              </a:rPr>
              <a:t>Movie</a:t>
            </a:r>
            <a:endParaRPr lang="en-US" sz="1700" dirty="0" smtClean="0"/>
          </a:p>
          <a:p>
            <a:pPr eaLnBrk="1" hangingPunct="1">
              <a:lnSpc>
                <a:spcPct val="80000"/>
              </a:lnSpc>
              <a:defRPr/>
            </a:pPr>
            <a:endParaRPr lang="en-US" sz="2000" dirty="0" smtClean="0"/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1981200"/>
            <a:ext cx="340995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1" name="Date Placeholder 6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Fall 2010</a:t>
            </a:r>
          </a:p>
        </p:txBody>
      </p:sp>
      <p:sp>
        <p:nvSpPr>
          <p:cNvPr id="29702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2263371-81FF-436F-87FF-2062876E1C84}" type="slidenum">
              <a:rPr lang="en-US" smtClean="0"/>
              <a:pPr/>
              <a:t>27</a:t>
            </a:fld>
            <a:endParaRPr lang="en-US" smtClean="0"/>
          </a:p>
        </p:txBody>
      </p:sp>
      <p:sp>
        <p:nvSpPr>
          <p:cNvPr id="29703" name="Footer Placeholder 8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CS5540/6540 HCI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b="1" smtClean="0"/>
              <a:t>Image Plane Techniques</a:t>
            </a:r>
            <a:r>
              <a:rPr lang="en-US" sz="3600" smtClean="0"/>
              <a:t> </a:t>
            </a:r>
          </a:p>
        </p:txBody>
      </p:sp>
      <p:sp>
        <p:nvSpPr>
          <p:cNvPr id="180227" name="Rectangle 3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301625" y="1600200"/>
            <a:ext cx="4362450" cy="4500563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000" smtClean="0"/>
              <a:t>Point or gesture at an objects projection onto the viewing plane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1800" smtClean="0"/>
              <a:t>“head-crusher”</a:t>
            </a:r>
          </a:p>
          <a:p>
            <a:pPr lvl="2" eaLnBrk="1" hangingPunct="1">
              <a:lnSpc>
                <a:spcPct val="80000"/>
              </a:lnSpc>
              <a:defRPr/>
            </a:pPr>
            <a:r>
              <a:rPr lang="en-US" sz="1600" smtClean="0">
                <a:hlinkClick r:id="rId3"/>
              </a:rPr>
              <a:t>Kids in the hall</a:t>
            </a:r>
            <a:endParaRPr lang="en-US" sz="1600" smtClean="0"/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1800" smtClean="0"/>
              <a:t>“Sticky finger”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000" smtClean="0"/>
              <a:t>Similar to ray casting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000" smtClean="0"/>
              <a:t>Pros: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1800" smtClean="0"/>
              <a:t>Very intuitive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1800" smtClean="0"/>
              <a:t>Allows user to reach objects at an arbitrary distance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000" smtClean="0"/>
              <a:t>Cons: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1800" smtClean="0"/>
              <a:t>Limited by the need for line of sight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1800" smtClean="0"/>
              <a:t>Can be fatiguing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1800" smtClean="0"/>
              <a:t>Virtual hand may obscure small objects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00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  <a:defRPr/>
            </a:pPr>
            <a:endParaRPr lang="en-US" sz="1800" smtClean="0"/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5410200" y="1981200"/>
            <a:ext cx="2895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latin typeface="Verdana" pitchFamily="34" charset="0"/>
            </a:endParaRPr>
          </a:p>
        </p:txBody>
      </p:sp>
      <p:pic>
        <p:nvPicPr>
          <p:cNvPr id="30725" name="Picture 5"/>
          <p:cNvPicPr>
            <a:picLocks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799013" y="1541463"/>
            <a:ext cx="4003675" cy="2860675"/>
          </a:xfrm>
          <a:noFill/>
        </p:spPr>
      </p:pic>
      <p:pic>
        <p:nvPicPr>
          <p:cNvPr id="3072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80025" y="4473575"/>
            <a:ext cx="2895600" cy="221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7" name="Date Placeholder 8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Fall 2010</a:t>
            </a:r>
          </a:p>
        </p:txBody>
      </p:sp>
      <p:sp>
        <p:nvSpPr>
          <p:cNvPr id="30728" name="Slide Number Placeholder 9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B62078-9CFC-4BCE-AF65-F2991A6C203E}" type="slidenum">
              <a:rPr lang="en-US" smtClean="0"/>
              <a:pPr/>
              <a:t>28</a:t>
            </a:fld>
            <a:endParaRPr lang="en-US" smtClean="0"/>
          </a:p>
        </p:txBody>
      </p:sp>
      <p:sp>
        <p:nvSpPr>
          <p:cNvPr id="30729" name="Footer Placeholder 10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CS5540/6540 HCI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World in Miniature</a:t>
            </a:r>
          </a:p>
        </p:txBody>
      </p:sp>
      <p:sp>
        <p:nvSpPr>
          <p:cNvPr id="182275" name="Rectangle 3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0" y="1627188"/>
            <a:ext cx="4038600" cy="4525962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smtClean="0"/>
              <a:t>User holds dynamic map in one hand</a:t>
            </a:r>
          </a:p>
          <a:p>
            <a:pPr eaLnBrk="1" hangingPunct="1">
              <a:defRPr/>
            </a:pPr>
            <a:r>
              <a:rPr lang="en-US" sz="2800" smtClean="0"/>
              <a:t>Objects can be moved in map</a:t>
            </a:r>
          </a:p>
          <a:p>
            <a:pPr eaLnBrk="1" hangingPunct="1">
              <a:defRPr/>
            </a:pPr>
            <a:endParaRPr lang="en-US" sz="2800" smtClean="0"/>
          </a:p>
        </p:txBody>
      </p:sp>
      <p:sp>
        <p:nvSpPr>
          <p:cNvPr id="182276" name="Rectangle 4"/>
          <p:cNvSpPr>
            <a:spLocks noGrp="1" noRot="1" noChangeArrowheads="1"/>
          </p:cNvSpPr>
          <p:nvPr>
            <p:ph sz="half" idx="2"/>
          </p:nvPr>
        </p:nvSpPr>
        <p:spPr>
          <a:xfrm>
            <a:off x="4651375" y="1600200"/>
            <a:ext cx="4191000" cy="4498975"/>
          </a:xfrm>
        </p:spPr>
        <p:txBody>
          <a:bodyPr/>
          <a:lstStyle/>
          <a:p>
            <a:pPr eaLnBrk="1" hangingPunct="1">
              <a:defRPr/>
            </a:pPr>
            <a:endParaRPr lang="en-US" sz="2800" smtClean="0"/>
          </a:p>
        </p:txBody>
      </p:sp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4663" y="1941513"/>
            <a:ext cx="4627562" cy="351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0" name="Date Placeholder 7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Fall 2010</a:t>
            </a:r>
          </a:p>
        </p:txBody>
      </p:sp>
      <p:sp>
        <p:nvSpPr>
          <p:cNvPr id="31751" name="Slide Number Placeholder 8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06F39D2-B754-4044-BCC7-A4762065AFF0}" type="slidenum">
              <a:rPr lang="en-US" smtClean="0"/>
              <a:pPr/>
              <a:t>29</a:t>
            </a:fld>
            <a:endParaRPr lang="en-US" smtClean="0"/>
          </a:p>
        </p:txBody>
      </p:sp>
      <p:sp>
        <p:nvSpPr>
          <p:cNvPr id="31752" name="Footer Placeholder 9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CS5540/6540 HCI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What is Virtual Reality?</a:t>
            </a:r>
          </a:p>
        </p:txBody>
      </p:sp>
      <p:sp>
        <p:nvSpPr>
          <p:cNvPr id="10243" name="Rectangle 3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301625" y="1270000"/>
            <a:ext cx="5195888" cy="5140325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smtClean="0"/>
              <a:t>Replace sensory input from real world with computer generated sensations</a:t>
            </a:r>
          </a:p>
          <a:p>
            <a:pPr lvl="1" eaLnBrk="1" hangingPunct="1">
              <a:defRPr/>
            </a:pPr>
            <a:r>
              <a:rPr lang="en-US" sz="2000" smtClean="0"/>
              <a:t>Sight</a:t>
            </a:r>
          </a:p>
          <a:p>
            <a:pPr lvl="1" eaLnBrk="1" hangingPunct="1">
              <a:defRPr/>
            </a:pPr>
            <a:r>
              <a:rPr lang="en-US" sz="2000" smtClean="0"/>
              <a:t>Hearing</a:t>
            </a:r>
          </a:p>
          <a:p>
            <a:pPr lvl="1" eaLnBrk="1" hangingPunct="1">
              <a:defRPr/>
            </a:pPr>
            <a:r>
              <a:rPr lang="en-US" sz="2000" smtClean="0"/>
              <a:t>Touch</a:t>
            </a:r>
          </a:p>
          <a:p>
            <a:pPr lvl="1" eaLnBrk="1" hangingPunct="1">
              <a:defRPr/>
            </a:pPr>
            <a:r>
              <a:rPr lang="en-US" sz="2000" smtClean="0"/>
              <a:t>Smell</a:t>
            </a:r>
          </a:p>
          <a:p>
            <a:pPr lvl="1" eaLnBrk="1" hangingPunct="1">
              <a:defRPr/>
            </a:pPr>
            <a:r>
              <a:rPr lang="en-US" sz="2000" smtClean="0"/>
              <a:t>Taste</a:t>
            </a:r>
          </a:p>
          <a:p>
            <a:pPr lvl="1" eaLnBrk="1" hangingPunct="1">
              <a:defRPr/>
            </a:pPr>
            <a:r>
              <a:rPr lang="en-US" sz="2000" smtClean="0"/>
              <a:t>Proprioceptic</a:t>
            </a:r>
          </a:p>
          <a:p>
            <a:pPr eaLnBrk="1" hangingPunct="1">
              <a:defRPr/>
            </a:pPr>
            <a:r>
              <a:rPr lang="en-US" sz="2400" smtClean="0"/>
              <a:t>Create a sense of immersion in that computer-generated world</a:t>
            </a:r>
          </a:p>
          <a:p>
            <a:pPr lvl="1" eaLnBrk="1" hangingPunct="1">
              <a:defRPr/>
            </a:pPr>
            <a:r>
              <a:rPr lang="en-US" sz="2000" smtClean="0"/>
              <a:t>presence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3713" y="1281113"/>
            <a:ext cx="3282950" cy="516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5962650" y="6478588"/>
            <a:ext cx="26463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1956 – Heilig</a:t>
            </a:r>
          </a:p>
        </p:txBody>
      </p:sp>
      <p:sp>
        <p:nvSpPr>
          <p:cNvPr id="5126" name="Date Placeholder 7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Fall 2010</a:t>
            </a:r>
          </a:p>
        </p:txBody>
      </p:sp>
      <p:sp>
        <p:nvSpPr>
          <p:cNvPr id="5127" name="Slide Number Placeholder 8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8DF796D-5C5B-45FD-9972-3B5CD599352C}" type="slidenum">
              <a:rPr lang="en-US" smtClean="0"/>
              <a:pPr/>
              <a:t>3</a:t>
            </a:fld>
            <a:endParaRPr lang="en-US" smtClean="0"/>
          </a:p>
        </p:txBody>
      </p:sp>
      <p:sp>
        <p:nvSpPr>
          <p:cNvPr id="5128" name="Footer Placeholder 9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CS5540/6540 HCI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Exploring Large Virtual Spaces</a:t>
            </a:r>
          </a:p>
        </p:txBody>
      </p:sp>
      <p:sp>
        <p:nvSpPr>
          <p:cNvPr id="198659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301625" y="1600200"/>
            <a:ext cx="4148138" cy="449897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Tracked spaces are expensive</a:t>
            </a:r>
          </a:p>
          <a:p>
            <a:pPr eaLnBrk="1" hangingPunct="1">
              <a:defRPr/>
            </a:pPr>
            <a:r>
              <a:rPr lang="en-US" dirty="0" smtClean="0"/>
              <a:t>Redirected walking</a:t>
            </a:r>
          </a:p>
          <a:p>
            <a:pPr lvl="1" eaLnBrk="1" hangingPunct="1">
              <a:defRPr/>
            </a:pPr>
            <a:r>
              <a:rPr lang="en-US" dirty="0" smtClean="0">
                <a:hlinkClick r:id="rId3" action="ppaction://hlinkfile"/>
              </a:rPr>
              <a:t>Movie</a:t>
            </a:r>
            <a:endParaRPr lang="en-US" dirty="0" smtClean="0"/>
          </a:p>
          <a:p>
            <a:pPr eaLnBrk="1" hangingPunct="1">
              <a:defRPr/>
            </a:pPr>
            <a:r>
              <a:rPr lang="en-US" dirty="0" smtClean="0"/>
              <a:t>Treadmills</a:t>
            </a:r>
          </a:p>
          <a:p>
            <a:pPr lvl="1" eaLnBrk="1" hangingPunct="1">
              <a:defRPr/>
            </a:pPr>
            <a:r>
              <a:rPr lang="en-US" dirty="0" smtClean="0"/>
              <a:t>bicycles</a:t>
            </a:r>
          </a:p>
        </p:txBody>
      </p:sp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4" cstate="print">
            <a:lum bright="48000"/>
          </a:blip>
          <a:srcRect/>
          <a:stretch>
            <a:fillRect/>
          </a:stretch>
        </p:blipFill>
        <p:spPr bwMode="auto">
          <a:xfrm>
            <a:off x="4989513" y="1754188"/>
            <a:ext cx="3492500" cy="243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91188" y="4556125"/>
            <a:ext cx="2049462" cy="164623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32774" name="Rectangle 6"/>
          <p:cNvSpPr>
            <a:spLocks noChangeArrowheads="1"/>
          </p:cNvSpPr>
          <p:nvPr/>
        </p:nvSpPr>
        <p:spPr bwMode="auto">
          <a:xfrm>
            <a:off x="6315075" y="5953125"/>
            <a:ext cx="7715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hlinkClick r:id="rId6"/>
              </a:rPr>
              <a:t>Movie</a:t>
            </a:r>
            <a:endParaRPr lang="en-US"/>
          </a:p>
        </p:txBody>
      </p:sp>
      <p:sp>
        <p:nvSpPr>
          <p:cNvPr id="32775" name="Date Placeholder 8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Fall 2010</a:t>
            </a:r>
          </a:p>
        </p:txBody>
      </p:sp>
      <p:sp>
        <p:nvSpPr>
          <p:cNvPr id="32776" name="Slide Number Placeholder 9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3664280-3F5A-476E-BDCA-3B5F86F57346}" type="slidenum">
              <a:rPr lang="en-US" smtClean="0"/>
              <a:pPr/>
              <a:t>30</a:t>
            </a:fld>
            <a:endParaRPr lang="en-US" smtClean="0"/>
          </a:p>
        </p:txBody>
      </p:sp>
      <p:sp>
        <p:nvSpPr>
          <p:cNvPr id="32777" name="Footer Placeholder 10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CS5540/6540 HCI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Menus in Virtual Space</a:t>
            </a:r>
          </a:p>
        </p:txBody>
      </p:sp>
      <p:sp>
        <p:nvSpPr>
          <p:cNvPr id="184323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Ring Menus</a:t>
            </a:r>
          </a:p>
          <a:p>
            <a:pPr lvl="1" eaLnBrk="1" hangingPunct="1">
              <a:defRPr/>
            </a:pPr>
            <a:r>
              <a:rPr lang="en-US" dirty="0" smtClean="0"/>
              <a:t>JDCAD 1993</a:t>
            </a:r>
          </a:p>
          <a:p>
            <a:pPr lvl="2" eaLnBrk="1" hangingPunct="1">
              <a:defRPr/>
            </a:pPr>
            <a:r>
              <a:rPr lang="en-US" dirty="0" smtClean="0"/>
              <a:t>Liang</a:t>
            </a:r>
          </a:p>
          <a:p>
            <a:pPr lvl="1" eaLnBrk="1" hangingPunct="1">
              <a:defRPr/>
            </a:pPr>
            <a:r>
              <a:rPr lang="en-US" dirty="0" smtClean="0"/>
              <a:t>ISAAC 1995 </a:t>
            </a:r>
          </a:p>
          <a:p>
            <a:pPr lvl="2" eaLnBrk="1" hangingPunct="1">
              <a:defRPr/>
            </a:pPr>
            <a:r>
              <a:rPr lang="en-US" dirty="0" smtClean="0"/>
              <a:t>Mark Mine</a:t>
            </a:r>
          </a:p>
          <a:p>
            <a:pPr lvl="2" eaLnBrk="1" hangingPunct="1">
              <a:defRPr/>
            </a:pPr>
            <a:endParaRPr lang="en-US" dirty="0" smtClean="0"/>
          </a:p>
          <a:p>
            <a:pPr lvl="1" eaLnBrk="1" hangingPunct="1">
              <a:defRPr/>
            </a:pPr>
            <a:r>
              <a:rPr lang="en-US" dirty="0" smtClean="0"/>
              <a:t>Rotate hand to move</a:t>
            </a:r>
            <a:br>
              <a:rPr lang="en-US" dirty="0" smtClean="0"/>
            </a:br>
            <a:r>
              <a:rPr lang="en-US" dirty="0" smtClean="0"/>
              <a:t>selection point</a:t>
            </a:r>
          </a:p>
        </p:txBody>
      </p:sp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16450" y="1935163"/>
            <a:ext cx="4165600" cy="333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7" name="Date Placeholder 6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Fall 2010</a:t>
            </a:r>
          </a:p>
        </p:txBody>
      </p:sp>
      <p:sp>
        <p:nvSpPr>
          <p:cNvPr id="33798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AAFF93A-5D7F-4398-95EB-352B34D5C6C4}" type="slidenum">
              <a:rPr lang="en-US" smtClean="0"/>
              <a:pPr/>
              <a:t>31</a:t>
            </a:fld>
            <a:endParaRPr lang="en-US" smtClean="0"/>
          </a:p>
        </p:txBody>
      </p:sp>
      <p:sp>
        <p:nvSpPr>
          <p:cNvPr id="33799" name="Footer Placeholder 8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CS5540/6540 HCI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Menus in Virtual Space</a:t>
            </a:r>
          </a:p>
        </p:txBody>
      </p:sp>
      <p:sp>
        <p:nvSpPr>
          <p:cNvPr id="186371" name="Rectangle 3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301625" y="1600200"/>
            <a:ext cx="4191000" cy="4498975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smtClean="0"/>
              <a:t>Pen and Tablet</a:t>
            </a:r>
          </a:p>
          <a:p>
            <a:pPr lvl="1" eaLnBrk="1" hangingPunct="1">
              <a:defRPr/>
            </a:pPr>
            <a:r>
              <a:rPr lang="en-US" sz="2400" smtClean="0"/>
              <a:t>Track a tablet and pen</a:t>
            </a:r>
          </a:p>
          <a:p>
            <a:pPr lvl="1" eaLnBrk="1" hangingPunct="1">
              <a:defRPr/>
            </a:pPr>
            <a:r>
              <a:rPr lang="en-US" sz="2400" smtClean="0"/>
              <a:t>Put 2D menus on tablet</a:t>
            </a:r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3" cstate="print"/>
          <a:srcRect t="40793" r="52531" b="28343"/>
          <a:stretch>
            <a:fillRect/>
          </a:stretch>
        </p:blipFill>
        <p:spPr bwMode="auto">
          <a:xfrm>
            <a:off x="4819650" y="1303338"/>
            <a:ext cx="342265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5281613" y="1392238"/>
            <a:ext cx="24050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rgbClr val="FF0000"/>
                </a:solidFill>
                <a:latin typeface="Arial" charset="0"/>
              </a:rPr>
              <a:t>Lindeman 1999</a:t>
            </a:r>
          </a:p>
        </p:txBody>
      </p:sp>
      <p:pic>
        <p:nvPicPr>
          <p:cNvPr id="34822" name="Picture 6"/>
          <p:cNvPicPr>
            <a:picLocks noChangeAspect="1" noChangeArrowheads="1"/>
          </p:cNvPicPr>
          <p:nvPr/>
        </p:nvPicPr>
        <p:blipFill>
          <a:blip r:embed="rId4" cstate="print"/>
          <a:srcRect l="18568" t="23962" r="17795" b="47005"/>
          <a:stretch>
            <a:fillRect/>
          </a:stretch>
        </p:blipFill>
        <p:spPr bwMode="auto">
          <a:xfrm>
            <a:off x="1090613" y="4235450"/>
            <a:ext cx="626745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3" name="Date Placeholder 8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Fall 2010</a:t>
            </a:r>
          </a:p>
        </p:txBody>
      </p:sp>
      <p:sp>
        <p:nvSpPr>
          <p:cNvPr id="34824" name="Slide Number Placeholder 9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CDEE0B9-5912-4AB4-B037-6B3E2505936E}" type="slidenum">
              <a:rPr lang="en-US" smtClean="0"/>
              <a:pPr/>
              <a:t>32</a:t>
            </a:fld>
            <a:endParaRPr lang="en-US" smtClean="0"/>
          </a:p>
        </p:txBody>
      </p:sp>
      <p:sp>
        <p:nvSpPr>
          <p:cNvPr id="34825" name="Footer Placeholder 10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CS5540/6540 HCI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Physical Props</a:t>
            </a:r>
          </a:p>
        </p:txBody>
      </p:sp>
      <p:sp>
        <p:nvSpPr>
          <p:cNvPr id="188419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Tablet and pen</a:t>
            </a:r>
          </a:p>
          <a:p>
            <a:pPr eaLnBrk="1" hangingPunct="1">
              <a:defRPr/>
            </a:pPr>
            <a:r>
              <a:rPr lang="en-US" smtClean="0"/>
              <a:t>Passive haptics</a:t>
            </a:r>
          </a:p>
          <a:p>
            <a:pPr lvl="1" eaLnBrk="1" hangingPunct="1">
              <a:defRPr/>
            </a:pPr>
            <a:r>
              <a:rPr lang="en-US" smtClean="0"/>
              <a:t>Neurosurgical props</a:t>
            </a:r>
          </a:p>
          <a:p>
            <a:pPr eaLnBrk="1" hangingPunct="1">
              <a:defRPr/>
            </a:pPr>
            <a:r>
              <a:rPr lang="en-US" smtClean="0"/>
              <a:t>Haptic Hand</a:t>
            </a:r>
          </a:p>
        </p:txBody>
      </p:sp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125" y="4027488"/>
            <a:ext cx="478155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2875" y="1557338"/>
            <a:ext cx="2857500" cy="223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53050" y="4048125"/>
            <a:ext cx="2857500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7" name="Date Placeholder 8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Fall 2010</a:t>
            </a:r>
          </a:p>
        </p:txBody>
      </p:sp>
      <p:sp>
        <p:nvSpPr>
          <p:cNvPr id="35848" name="Slide Number Placeholder 9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76BDB65-4EED-4F2B-9BD0-71E5313A5564}" type="slidenum">
              <a:rPr lang="en-US" smtClean="0"/>
              <a:pPr/>
              <a:t>33</a:t>
            </a:fld>
            <a:endParaRPr lang="en-US" smtClean="0"/>
          </a:p>
        </p:txBody>
      </p:sp>
      <p:sp>
        <p:nvSpPr>
          <p:cNvPr id="35849" name="Footer Placeholder 10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CS5540/6540 HCI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Menus in Virtual Space</a:t>
            </a:r>
          </a:p>
        </p:txBody>
      </p:sp>
      <p:sp>
        <p:nvSpPr>
          <p:cNvPr id="190467" name="Rectangle 3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301625" y="1600200"/>
            <a:ext cx="4191000" cy="44989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Bowman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Pinch Gloves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Select with thumb to finger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High-level menu on ND hand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Secondary menu of D hand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First tries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000" smtClean="0"/>
              <a:t>Scrolling menu using pinches or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000" smtClean="0"/>
              <a:t>More items on pinkie</a:t>
            </a:r>
          </a:p>
          <a:p>
            <a:pPr lvl="1" eaLnBrk="1" hangingPunct="1">
              <a:lnSpc>
                <a:spcPct val="90000"/>
              </a:lnSpc>
              <a:defRPr/>
            </a:pPr>
            <a:endParaRPr lang="en-US" sz="2400" smtClean="0"/>
          </a:p>
        </p:txBody>
      </p:sp>
      <p:sp>
        <p:nvSpPr>
          <p:cNvPr id="190468" name="Rectangle 4"/>
          <p:cNvSpPr>
            <a:spLocks noGrp="1" noRot="1" noChangeArrowheads="1"/>
          </p:cNvSpPr>
          <p:nvPr>
            <p:ph sz="half" idx="2"/>
          </p:nvPr>
        </p:nvSpPr>
        <p:spPr>
          <a:xfrm>
            <a:off x="4651375" y="1600200"/>
            <a:ext cx="4191000" cy="44989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endParaRPr lang="en-US" sz="2800" smtClean="0"/>
          </a:p>
        </p:txBody>
      </p:sp>
      <p:pic>
        <p:nvPicPr>
          <p:cNvPr id="36869" name="Picture 5"/>
          <p:cNvPicPr>
            <a:picLocks noChangeAspect="1" noChangeArrowheads="1"/>
          </p:cNvPicPr>
          <p:nvPr/>
        </p:nvPicPr>
        <p:blipFill>
          <a:blip r:embed="rId3" cstate="print"/>
          <a:srcRect l="51385" t="14363" r="7399" b="6451"/>
          <a:stretch>
            <a:fillRect/>
          </a:stretch>
        </p:blipFill>
        <p:spPr bwMode="auto">
          <a:xfrm>
            <a:off x="5091113" y="1244600"/>
            <a:ext cx="3303587" cy="532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0" name="Rectangle 6"/>
          <p:cNvSpPr>
            <a:spLocks noChangeArrowheads="1"/>
          </p:cNvSpPr>
          <p:nvPr/>
        </p:nvSpPr>
        <p:spPr bwMode="auto">
          <a:xfrm>
            <a:off x="5006975" y="3832225"/>
            <a:ext cx="3189288" cy="1841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71" name="Date Placeholder 8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Fall 2010</a:t>
            </a:r>
          </a:p>
        </p:txBody>
      </p:sp>
      <p:sp>
        <p:nvSpPr>
          <p:cNvPr id="36872" name="Slide Number Placeholder 9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7FE3B26-908D-4826-B481-5537BFE9F097}" type="slidenum">
              <a:rPr lang="en-US" smtClean="0"/>
              <a:pPr/>
              <a:t>34</a:t>
            </a:fld>
            <a:endParaRPr lang="en-US" smtClean="0"/>
          </a:p>
        </p:txBody>
      </p:sp>
      <p:sp>
        <p:nvSpPr>
          <p:cNvPr id="36873" name="Footer Placeholder 10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CS5540/6540 HCI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Menus in Virtual Spaces</a:t>
            </a:r>
          </a:p>
        </p:txBody>
      </p:sp>
      <p:sp>
        <p:nvSpPr>
          <p:cNvPr id="192515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‘Virtual tricorder’</a:t>
            </a:r>
          </a:p>
          <a:p>
            <a:pPr eaLnBrk="1" hangingPunct="1">
              <a:defRPr/>
            </a:pPr>
            <a:r>
              <a:rPr lang="en-US" smtClean="0"/>
              <a:t>Wloka 1995</a:t>
            </a:r>
          </a:p>
        </p:txBody>
      </p:sp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00588" y="1920875"/>
            <a:ext cx="3744912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3" name="Date Placeholder 6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Fall 2010</a:t>
            </a:r>
          </a:p>
        </p:txBody>
      </p:sp>
      <p:sp>
        <p:nvSpPr>
          <p:cNvPr id="37894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3DD76E7-10E2-4CFB-B4DE-6042C4938A9B}" type="slidenum">
              <a:rPr lang="en-US" smtClean="0"/>
              <a:pPr/>
              <a:t>35</a:t>
            </a:fld>
            <a:endParaRPr lang="en-US" smtClean="0"/>
          </a:p>
        </p:txBody>
      </p:sp>
      <p:sp>
        <p:nvSpPr>
          <p:cNvPr id="37895" name="Footer Placeholder 8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CS5540/6540 HCI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Gestures</a:t>
            </a:r>
          </a:p>
        </p:txBody>
      </p:sp>
      <p:sp>
        <p:nvSpPr>
          <p:cNvPr id="194563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mtClean="0"/>
              <a:t>GIVEN (1992)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mtClean="0"/>
              <a:t>Neural net recognition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mtClean="0"/>
              <a:t>20 gestures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mtClean="0"/>
              <a:t>Fly, grab, etc.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n-US" smtClean="0"/>
              <a:t>Mine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mtClean="0"/>
              <a:t>“Physical mnemonics”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mtClean="0"/>
              <a:t>Pull-down menus from near head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mtClean="0"/>
              <a:t>Delete by throwing over shoulder</a:t>
            </a:r>
          </a:p>
        </p:txBody>
      </p:sp>
      <p:sp>
        <p:nvSpPr>
          <p:cNvPr id="38916" name="Date Placeholder 5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Fall 2010</a:t>
            </a:r>
          </a:p>
        </p:txBody>
      </p:sp>
      <p:sp>
        <p:nvSpPr>
          <p:cNvPr id="38917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2357622-785F-4117-8388-8CBD5E174DC8}" type="slidenum">
              <a:rPr lang="en-US" smtClean="0"/>
              <a:pPr/>
              <a:t>36</a:t>
            </a:fld>
            <a:endParaRPr lang="en-US" smtClean="0"/>
          </a:p>
        </p:txBody>
      </p:sp>
      <p:sp>
        <p:nvSpPr>
          <p:cNvPr id="38918" name="Footer Placeholder 7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CS5540/6540 HCI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Numerical Input</a:t>
            </a:r>
          </a:p>
        </p:txBody>
      </p:sp>
      <p:sp>
        <p:nvSpPr>
          <p:cNvPr id="196611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146050" y="1527175"/>
            <a:ext cx="4117975" cy="4498975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No keyboards!</a:t>
            </a:r>
          </a:p>
          <a:p>
            <a:pPr eaLnBrk="1" hangingPunct="1">
              <a:defRPr/>
            </a:pPr>
            <a:r>
              <a:rPr lang="en-US" smtClean="0"/>
              <a:t>Mark Mine</a:t>
            </a:r>
          </a:p>
          <a:p>
            <a:pPr lvl="1" eaLnBrk="1" hangingPunct="1">
              <a:defRPr/>
            </a:pPr>
            <a:r>
              <a:rPr lang="en-US" smtClean="0"/>
              <a:t>A digit at a time</a:t>
            </a:r>
          </a:p>
          <a:p>
            <a:pPr lvl="1" eaLnBrk="1" hangingPunct="1">
              <a:defRPr/>
            </a:pPr>
            <a:r>
              <a:rPr lang="en-US" smtClean="0"/>
              <a:t>Sliders too imprecise</a:t>
            </a:r>
          </a:p>
        </p:txBody>
      </p:sp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2150" y="1709738"/>
            <a:ext cx="447675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1" name="Date Placeholder 6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Fall 2010</a:t>
            </a:r>
          </a:p>
        </p:txBody>
      </p:sp>
      <p:sp>
        <p:nvSpPr>
          <p:cNvPr id="39942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F1452A7-818F-4B41-AF15-30CECA551129}" type="slidenum">
              <a:rPr lang="en-US" smtClean="0"/>
              <a:pPr/>
              <a:t>37</a:t>
            </a:fld>
            <a:endParaRPr lang="en-US" smtClean="0"/>
          </a:p>
        </p:txBody>
      </p:sp>
      <p:sp>
        <p:nvSpPr>
          <p:cNvPr id="39943" name="Footer Placeholder 8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CS5540/6540 HCI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Who is using VR?</a:t>
            </a:r>
          </a:p>
        </p:txBody>
      </p:sp>
      <p:sp>
        <p:nvSpPr>
          <p:cNvPr id="54275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Military</a:t>
            </a:r>
          </a:p>
          <a:p>
            <a:pPr eaLnBrk="1" hangingPunct="1">
              <a:defRPr/>
            </a:pPr>
            <a:r>
              <a:rPr lang="en-US" smtClean="0"/>
              <a:t>Government</a:t>
            </a:r>
          </a:p>
          <a:p>
            <a:pPr eaLnBrk="1" hangingPunct="1">
              <a:defRPr/>
            </a:pPr>
            <a:r>
              <a:rPr lang="en-US" smtClean="0"/>
              <a:t>Big business</a:t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endParaRPr lang="en-US" smtClean="0"/>
          </a:p>
          <a:p>
            <a:pPr eaLnBrk="1" hangingPunct="1">
              <a:defRPr/>
            </a:pPr>
            <a:r>
              <a:rPr lang="en-US" smtClean="0"/>
              <a:t>Common theme?</a:t>
            </a:r>
          </a:p>
        </p:txBody>
      </p:sp>
      <p:sp>
        <p:nvSpPr>
          <p:cNvPr id="40964" name="Date Placeholder 5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Fall 2010</a:t>
            </a:r>
          </a:p>
        </p:txBody>
      </p:sp>
      <p:sp>
        <p:nvSpPr>
          <p:cNvPr id="40965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FEABC68-F05C-4507-BB30-B9D74F1F6467}" type="slidenum">
              <a:rPr lang="en-US" smtClean="0"/>
              <a:pPr/>
              <a:t>38</a:t>
            </a:fld>
            <a:endParaRPr lang="en-US" smtClean="0"/>
          </a:p>
        </p:txBody>
      </p:sp>
      <p:sp>
        <p:nvSpPr>
          <p:cNvPr id="40966" name="Footer Placeholder 7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CS5540/6540 HCI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Military</a:t>
            </a:r>
          </a:p>
        </p:txBody>
      </p:sp>
      <p:sp>
        <p:nvSpPr>
          <p:cNvPr id="56323" name="Rectangle 3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301625" y="1600200"/>
            <a:ext cx="4191000" cy="4498975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smtClean="0"/>
              <a:t>Training</a:t>
            </a:r>
          </a:p>
          <a:p>
            <a:pPr eaLnBrk="1" hangingPunct="1">
              <a:defRPr/>
            </a:pPr>
            <a:r>
              <a:rPr lang="en-US" sz="2800" smtClean="0"/>
              <a:t>Telepresence</a:t>
            </a:r>
          </a:p>
        </p:txBody>
      </p:sp>
      <p:pic>
        <p:nvPicPr>
          <p:cNvPr id="41988" name="Picture 5"/>
          <p:cNvPicPr>
            <a:picLocks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378325" y="1635125"/>
            <a:ext cx="4627563" cy="2709863"/>
          </a:xfrm>
          <a:noFill/>
        </p:spPr>
      </p:pic>
      <p:pic>
        <p:nvPicPr>
          <p:cNvPr id="41989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3071813"/>
            <a:ext cx="3810000" cy="249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0" name="Date Placeholder 7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Fall 2010</a:t>
            </a:r>
          </a:p>
        </p:txBody>
      </p:sp>
      <p:sp>
        <p:nvSpPr>
          <p:cNvPr id="41991" name="Slide Number Placeholder 8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8AFDEC7-F11B-461F-B2B0-498B51BFEA1E}" type="slidenum">
              <a:rPr lang="en-US" smtClean="0"/>
              <a:pPr/>
              <a:t>39</a:t>
            </a:fld>
            <a:endParaRPr lang="en-US" smtClean="0"/>
          </a:p>
        </p:txBody>
      </p:sp>
      <p:sp>
        <p:nvSpPr>
          <p:cNvPr id="41992" name="Footer Placeholder 9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CS5540/6540 HCI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VR as a Paradigm</a:t>
            </a:r>
          </a:p>
        </p:txBody>
      </p:sp>
      <p:sp>
        <p:nvSpPr>
          <p:cNvPr id="16387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VR is a paradigm for thinking about human-computer interfaces</a:t>
            </a:r>
          </a:p>
          <a:p>
            <a:pPr lvl="1" eaLnBrk="1" hangingPunct="1">
              <a:defRPr/>
            </a:pPr>
            <a:r>
              <a:rPr lang="en-US" smtClean="0"/>
              <a:t>What is the paradigm for a Windows PC?</a:t>
            </a:r>
          </a:p>
          <a:p>
            <a:pPr lvl="1" eaLnBrk="1" hangingPunct="1">
              <a:defRPr/>
            </a:pPr>
            <a:r>
              <a:rPr lang="en-US" smtClean="0"/>
              <a:t>What is the paradigm for an Xbox 360?</a:t>
            </a:r>
          </a:p>
          <a:p>
            <a:pPr lvl="1" eaLnBrk="1" hangingPunct="1">
              <a:defRPr/>
            </a:pPr>
            <a:r>
              <a:rPr lang="en-US" smtClean="0"/>
              <a:t>Others?</a:t>
            </a:r>
          </a:p>
          <a:p>
            <a:pPr lvl="2" eaLnBrk="1" hangingPunct="1">
              <a:defRPr/>
            </a:pPr>
            <a:r>
              <a:rPr lang="en-US" smtClean="0"/>
              <a:t>Augmented reality</a:t>
            </a:r>
          </a:p>
          <a:p>
            <a:pPr lvl="2" eaLnBrk="1" hangingPunct="1">
              <a:defRPr/>
            </a:pPr>
            <a:r>
              <a:rPr lang="en-US" smtClean="0"/>
              <a:t>Ubiquitous computing</a:t>
            </a:r>
          </a:p>
          <a:p>
            <a:pPr lvl="1" eaLnBrk="1" hangingPunct="1">
              <a:buFont typeface="Wingdings" pitchFamily="2" charset="2"/>
              <a:buNone/>
              <a:defRPr/>
            </a:pPr>
            <a:endParaRPr lang="en-US" smtClean="0"/>
          </a:p>
          <a:p>
            <a:pPr eaLnBrk="1" hangingPunct="1">
              <a:buFont typeface="Arial" charset="0"/>
              <a:buNone/>
              <a:defRPr/>
            </a:pPr>
            <a:endParaRPr lang="en-US" smtClean="0"/>
          </a:p>
        </p:txBody>
      </p:sp>
      <p:sp>
        <p:nvSpPr>
          <p:cNvPr id="6148" name="Date Placeholder 5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Fall 2010</a:t>
            </a:r>
          </a:p>
        </p:txBody>
      </p:sp>
      <p:sp>
        <p:nvSpPr>
          <p:cNvPr id="6149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6C7A879-957A-4BD8-B807-75E81F64648A}" type="slidenum">
              <a:rPr lang="en-US" smtClean="0"/>
              <a:pPr/>
              <a:t>4</a:t>
            </a:fld>
            <a:endParaRPr lang="en-US" smtClean="0"/>
          </a:p>
        </p:txBody>
      </p:sp>
      <p:sp>
        <p:nvSpPr>
          <p:cNvPr id="6150" name="Footer Placeholder 7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CS5540/6540 HCI</a:t>
            </a:r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Scientific visualization</a:t>
            </a:r>
          </a:p>
        </p:txBody>
      </p:sp>
      <p:sp>
        <p:nvSpPr>
          <p:cNvPr id="58371" name="Rectangle 3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301625" y="1600200"/>
            <a:ext cx="4191000" cy="4498975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smtClean="0"/>
              <a:t>Virtual Wind Tunnel</a:t>
            </a:r>
          </a:p>
          <a:p>
            <a:pPr lvl="1" eaLnBrk="1" hangingPunct="1">
              <a:defRPr/>
            </a:pPr>
            <a:r>
              <a:rPr lang="en-US" sz="2400" smtClean="0"/>
              <a:t>NASA</a:t>
            </a:r>
          </a:p>
          <a:p>
            <a:pPr lvl="1" eaLnBrk="1" hangingPunct="1">
              <a:defRPr/>
            </a:pPr>
            <a:endParaRPr lang="en-US" sz="2400" smtClean="0"/>
          </a:p>
          <a:p>
            <a:pPr eaLnBrk="1" hangingPunct="1">
              <a:defRPr/>
            </a:pPr>
            <a:endParaRPr lang="en-US" sz="2800" smtClean="0"/>
          </a:p>
        </p:txBody>
      </p:sp>
      <p:pic>
        <p:nvPicPr>
          <p:cNvPr id="43012" name="Picture 4"/>
          <p:cNvPicPr>
            <a:picLocks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51375" y="2371725"/>
            <a:ext cx="4191000" cy="2954338"/>
          </a:xfrm>
          <a:noFill/>
        </p:spPr>
      </p:pic>
      <p:sp>
        <p:nvSpPr>
          <p:cNvPr id="43013" name="Date Placeholder 6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Fall 2010</a:t>
            </a:r>
          </a:p>
        </p:txBody>
      </p:sp>
      <p:sp>
        <p:nvSpPr>
          <p:cNvPr id="43014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596A93D-3BAF-4E9D-BD14-CB9CB0482330}" type="slidenum">
              <a:rPr lang="en-US" smtClean="0"/>
              <a:pPr/>
              <a:t>40</a:t>
            </a:fld>
            <a:endParaRPr lang="en-US" smtClean="0"/>
          </a:p>
        </p:txBody>
      </p:sp>
      <p:sp>
        <p:nvSpPr>
          <p:cNvPr id="43015" name="Footer Placeholder 8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CS5540/6540 HCI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Stress Therapy</a:t>
            </a:r>
          </a:p>
        </p:txBody>
      </p:sp>
      <p:sp>
        <p:nvSpPr>
          <p:cNvPr id="62467" name="AutoShape 3"/>
          <p:cNvSpPr>
            <a:spLocks noGrp="1" noChangeAspect="1" noChangeArrowheads="1"/>
          </p:cNvSpPr>
          <p:nvPr>
            <p:ph type="body" sz="half" idx="1"/>
          </p:nvPr>
        </p:nvSpPr>
        <p:spPr>
          <a:xfrm>
            <a:off x="301625" y="1600200"/>
            <a:ext cx="4191000" cy="4498975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smtClean="0">
                <a:hlinkClick r:id="rId3"/>
              </a:rPr>
              <a:t>VR therapy movie</a:t>
            </a:r>
            <a:endParaRPr lang="en-US" sz="2400" smtClean="0"/>
          </a:p>
        </p:txBody>
      </p:sp>
      <p:pic>
        <p:nvPicPr>
          <p:cNvPr id="44036" name="Picture 5"/>
          <p:cNvPicPr>
            <a:picLocks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149725" y="1709738"/>
            <a:ext cx="4760913" cy="2851150"/>
          </a:xfrm>
          <a:noFill/>
        </p:spPr>
      </p:pic>
      <p:sp>
        <p:nvSpPr>
          <p:cNvPr id="44037" name="Date Placeholder 6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Fall 2010</a:t>
            </a:r>
          </a:p>
        </p:txBody>
      </p:sp>
      <p:sp>
        <p:nvSpPr>
          <p:cNvPr id="44038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779AE0D-C1B0-47FA-A0BD-AA4B900EC147}" type="slidenum">
              <a:rPr lang="en-US" smtClean="0"/>
              <a:pPr/>
              <a:t>41</a:t>
            </a:fld>
            <a:endParaRPr lang="en-US" smtClean="0"/>
          </a:p>
        </p:txBody>
      </p:sp>
      <p:sp>
        <p:nvSpPr>
          <p:cNvPr id="44039" name="Footer Placeholder 8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CS5540/6540 HCI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Business infrastructure</a:t>
            </a:r>
          </a:p>
        </p:txBody>
      </p:sp>
      <p:sp>
        <p:nvSpPr>
          <p:cNvPr id="64515" name="Rectangle 3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301625" y="1600200"/>
            <a:ext cx="4191000" cy="4498975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smtClean="0"/>
              <a:t>telecollaboration</a:t>
            </a:r>
          </a:p>
        </p:txBody>
      </p:sp>
      <p:pic>
        <p:nvPicPr>
          <p:cNvPr id="45060" name="Picture 4"/>
          <p:cNvPicPr>
            <a:picLocks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51375" y="2611438"/>
            <a:ext cx="4191000" cy="2476500"/>
          </a:xfrm>
          <a:noFill/>
        </p:spPr>
      </p:pic>
      <p:sp>
        <p:nvSpPr>
          <p:cNvPr id="45061" name="Date Placeholder 6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Fall 2010</a:t>
            </a:r>
          </a:p>
        </p:txBody>
      </p:sp>
      <p:sp>
        <p:nvSpPr>
          <p:cNvPr id="45062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A91A9FA-4138-4971-9BCF-17D29792F16C}" type="slidenum">
              <a:rPr lang="en-US" smtClean="0"/>
              <a:pPr/>
              <a:t>42</a:t>
            </a:fld>
            <a:endParaRPr lang="en-US" smtClean="0"/>
          </a:p>
        </p:txBody>
      </p:sp>
      <p:sp>
        <p:nvSpPr>
          <p:cNvPr id="45063" name="Footer Placeholder 8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CS5540/6540 HCI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Medical</a:t>
            </a:r>
          </a:p>
        </p:txBody>
      </p:sp>
      <p:sp>
        <p:nvSpPr>
          <p:cNvPr id="66563" name="Rectangle 3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301625" y="1600200"/>
            <a:ext cx="4191000" cy="4498975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smtClean="0"/>
              <a:t>Medical training</a:t>
            </a:r>
          </a:p>
          <a:p>
            <a:pPr lvl="1" eaLnBrk="1" hangingPunct="1">
              <a:defRPr/>
            </a:pPr>
            <a:r>
              <a:rPr lang="en-US" sz="2400" smtClean="0"/>
              <a:t>Surgical playback</a:t>
            </a:r>
          </a:p>
          <a:p>
            <a:pPr eaLnBrk="1" hangingPunct="1">
              <a:defRPr/>
            </a:pPr>
            <a:r>
              <a:rPr lang="en-US" sz="2800" smtClean="0"/>
              <a:t>Medical planning and rehearsal</a:t>
            </a:r>
          </a:p>
          <a:p>
            <a:pPr eaLnBrk="1" hangingPunct="1">
              <a:defRPr/>
            </a:pPr>
            <a:r>
              <a:rPr lang="en-US" sz="2800" smtClean="0"/>
              <a:t>Surgical assistance</a:t>
            </a:r>
          </a:p>
          <a:p>
            <a:pPr lvl="1" eaLnBrk="1" hangingPunct="1">
              <a:defRPr/>
            </a:pPr>
            <a:r>
              <a:rPr lang="en-US" sz="2400" smtClean="0"/>
              <a:t>ultrasound</a:t>
            </a:r>
          </a:p>
          <a:p>
            <a:pPr lvl="1" eaLnBrk="1" hangingPunct="1">
              <a:defRPr/>
            </a:pPr>
            <a:r>
              <a:rPr lang="en-US" sz="2400" smtClean="0"/>
              <a:t>Biopsy</a:t>
            </a:r>
          </a:p>
          <a:p>
            <a:pPr lvl="1" eaLnBrk="1" hangingPunct="1">
              <a:defRPr/>
            </a:pPr>
            <a:endParaRPr lang="en-US" sz="2400" smtClean="0"/>
          </a:p>
          <a:p>
            <a:pPr lvl="1" eaLnBrk="1" hangingPunct="1">
              <a:defRPr/>
            </a:pPr>
            <a:endParaRPr lang="en-US" sz="2400" smtClean="0"/>
          </a:p>
        </p:txBody>
      </p:sp>
      <p:pic>
        <p:nvPicPr>
          <p:cNvPr id="46084" name="Picture 4"/>
          <p:cNvPicPr>
            <a:picLocks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426075" y="1600200"/>
            <a:ext cx="2641600" cy="2178050"/>
          </a:xfrm>
          <a:noFill/>
        </p:spPr>
      </p:pic>
      <p:pic>
        <p:nvPicPr>
          <p:cNvPr id="46085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26038" y="4143375"/>
            <a:ext cx="3530600" cy="238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6" name="Date Placeholder 7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Fall 2010</a:t>
            </a:r>
          </a:p>
        </p:txBody>
      </p:sp>
      <p:sp>
        <p:nvSpPr>
          <p:cNvPr id="46087" name="Slide Number Placeholder 8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DBAF957-CA89-4A8C-AEF1-6D3DA9EC2A12}" type="slidenum">
              <a:rPr lang="en-US" smtClean="0"/>
              <a:pPr/>
              <a:t>43</a:t>
            </a:fld>
            <a:endParaRPr lang="en-US" smtClean="0"/>
          </a:p>
        </p:txBody>
      </p:sp>
      <p:sp>
        <p:nvSpPr>
          <p:cNvPr id="46088" name="Footer Placeholder 9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CS5540/6540 HCI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Medical</a:t>
            </a:r>
          </a:p>
        </p:txBody>
      </p:sp>
      <p:sp>
        <p:nvSpPr>
          <p:cNvPr id="66563" name="Rectangle 3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301625" y="1600200"/>
            <a:ext cx="4191000" cy="4498975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 smtClean="0"/>
              <a:t>Surgical assistance</a:t>
            </a:r>
          </a:p>
          <a:p>
            <a:pPr lvl="1" eaLnBrk="1" hangingPunct="1">
              <a:defRPr/>
            </a:pPr>
            <a:r>
              <a:rPr lang="en-US" sz="2400" dirty="0" smtClean="0"/>
              <a:t>ultrasound</a:t>
            </a:r>
          </a:p>
          <a:p>
            <a:pPr lvl="1" eaLnBrk="1" hangingPunct="1">
              <a:defRPr/>
            </a:pPr>
            <a:r>
              <a:rPr lang="en-US" sz="2400" dirty="0" smtClean="0"/>
              <a:t>Biopsy</a:t>
            </a:r>
          </a:p>
          <a:p>
            <a:pPr lvl="1" eaLnBrk="1" hangingPunct="1">
              <a:defRPr/>
            </a:pPr>
            <a:endParaRPr lang="en-US" sz="2400" dirty="0" smtClean="0"/>
          </a:p>
          <a:p>
            <a:pPr lvl="1" eaLnBrk="1" hangingPunct="1">
              <a:buFont typeface="Wingdings" pitchFamily="2" charset="2"/>
              <a:buNone/>
              <a:defRPr/>
            </a:pPr>
            <a:endParaRPr lang="en-US" sz="2400" dirty="0" smtClean="0"/>
          </a:p>
        </p:txBody>
      </p:sp>
      <p:sp>
        <p:nvSpPr>
          <p:cNvPr id="47108" name="Date Placeholder 7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Fall 2010</a:t>
            </a:r>
          </a:p>
        </p:txBody>
      </p:sp>
      <p:sp>
        <p:nvSpPr>
          <p:cNvPr id="47109" name="Slide Number Placeholder 8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1DB1D89-2FDE-43C6-9395-0A2A07B79734}" type="slidenum">
              <a:rPr lang="en-US" smtClean="0"/>
              <a:pPr/>
              <a:t>44</a:t>
            </a:fld>
            <a:endParaRPr lang="en-US" smtClean="0"/>
          </a:p>
        </p:txBody>
      </p:sp>
      <p:sp>
        <p:nvSpPr>
          <p:cNvPr id="47110" name="Footer Placeholder 9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CS5540/6540 HCI</a:t>
            </a:r>
          </a:p>
        </p:txBody>
      </p:sp>
      <p:sp>
        <p:nvSpPr>
          <p:cNvPr id="47111" name="TextBox 9"/>
          <p:cNvSpPr txBox="1">
            <a:spLocks noChangeArrowheads="1"/>
          </p:cNvSpPr>
          <p:nvPr/>
        </p:nvSpPr>
        <p:spPr bwMode="auto">
          <a:xfrm>
            <a:off x="1417638" y="3429000"/>
            <a:ext cx="53435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dirty="0">
                <a:hlinkClick r:id="rId3" action="ppaction://hlinkfile"/>
              </a:rPr>
              <a:t>Robotic Surgery: </a:t>
            </a:r>
            <a:r>
              <a:rPr lang="en-US" sz="3200" dirty="0" err="1">
                <a:hlinkClick r:id="rId3" action="ppaction://hlinkfile"/>
              </a:rPr>
              <a:t>daVinci</a:t>
            </a:r>
            <a:r>
              <a:rPr lang="en-US" sz="3200" dirty="0">
                <a:hlinkClick r:id="rId3" action="ppaction://hlinkfile"/>
              </a:rPr>
              <a:t> </a:t>
            </a:r>
            <a:endParaRPr lang="en-US" sz="3200" dirty="0"/>
          </a:p>
        </p:txBody>
      </p:sp>
      <p:sp>
        <p:nvSpPr>
          <p:cNvPr id="47112" name="TextBox 10">
            <a:hlinkClick r:id="rId4" action="ppaction://hlinkfile"/>
          </p:cNvPr>
          <p:cNvSpPr txBox="1">
            <a:spLocks noChangeArrowheads="1"/>
          </p:cNvSpPr>
          <p:nvPr/>
        </p:nvSpPr>
        <p:spPr bwMode="auto">
          <a:xfrm>
            <a:off x="2474913" y="5340350"/>
            <a:ext cx="5341937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dirty="0" err="1">
                <a:hlinkClick r:id="rId5" action="ppaction://hlinkfile"/>
              </a:rPr>
              <a:t>BrainGate</a:t>
            </a:r>
            <a:r>
              <a:rPr lang="en-US" sz="3200" dirty="0">
                <a:hlinkClick r:id="rId5" action="ppaction://hlinkfile"/>
              </a:rPr>
              <a:t>: Invasive to Brain  </a:t>
            </a:r>
            <a:endParaRPr lang="en-US" sz="3200" dirty="0"/>
          </a:p>
        </p:txBody>
      </p:sp>
      <p:sp>
        <p:nvSpPr>
          <p:cNvPr id="47113" name="TextBox 11">
            <a:hlinkClick r:id="rId6" action="ppaction://hlinkfile"/>
          </p:cNvPr>
          <p:cNvSpPr txBox="1">
            <a:spLocks noChangeArrowheads="1"/>
          </p:cNvSpPr>
          <p:nvPr/>
        </p:nvSpPr>
        <p:spPr bwMode="auto">
          <a:xfrm>
            <a:off x="1876425" y="4384675"/>
            <a:ext cx="6500813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dirty="0">
                <a:hlinkClick r:id="rId7" action="ppaction://hlinkfile"/>
              </a:rPr>
              <a:t>Brain Power: Reading Brain Waves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Car companies</a:t>
            </a:r>
          </a:p>
        </p:txBody>
      </p:sp>
      <p:sp>
        <p:nvSpPr>
          <p:cNvPr id="72707" name="Rectangle 3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301625" y="1600200"/>
            <a:ext cx="4191000" cy="4498975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smtClean="0"/>
              <a:t>Evaluation</a:t>
            </a:r>
          </a:p>
          <a:p>
            <a:pPr lvl="1" eaLnBrk="1" hangingPunct="1">
              <a:defRPr/>
            </a:pPr>
            <a:r>
              <a:rPr lang="en-US" sz="2400" smtClean="0"/>
              <a:t>Style</a:t>
            </a:r>
          </a:p>
          <a:p>
            <a:pPr lvl="1" eaLnBrk="1" hangingPunct="1">
              <a:defRPr/>
            </a:pPr>
            <a:r>
              <a:rPr lang="en-US" sz="2400" smtClean="0"/>
              <a:t>Ergonomics</a:t>
            </a:r>
          </a:p>
          <a:p>
            <a:pPr lvl="1" eaLnBrk="1" hangingPunct="1">
              <a:defRPr/>
            </a:pPr>
            <a:r>
              <a:rPr lang="en-US" sz="2400" smtClean="0"/>
              <a:t>Manufacturability</a:t>
            </a:r>
          </a:p>
          <a:p>
            <a:pPr eaLnBrk="1" hangingPunct="1">
              <a:defRPr/>
            </a:pPr>
            <a:r>
              <a:rPr lang="en-US" sz="2800" smtClean="0"/>
              <a:t>Training</a:t>
            </a:r>
          </a:p>
        </p:txBody>
      </p:sp>
      <p:pic>
        <p:nvPicPr>
          <p:cNvPr id="48132" name="Picture 4"/>
          <p:cNvPicPr>
            <a:picLocks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894263" y="1600200"/>
            <a:ext cx="3703637" cy="2178050"/>
          </a:xfrm>
          <a:noFill/>
        </p:spPr>
      </p:pic>
      <p:pic>
        <p:nvPicPr>
          <p:cNvPr id="48133" name="Picture 5"/>
          <p:cNvPicPr>
            <a:picLocks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892675" y="3919538"/>
            <a:ext cx="3706813" cy="2179637"/>
          </a:xfrm>
          <a:noFill/>
        </p:spPr>
      </p:pic>
      <p:sp>
        <p:nvSpPr>
          <p:cNvPr id="48134" name="Date Placeholder 7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Fall 2010</a:t>
            </a:r>
          </a:p>
        </p:txBody>
      </p:sp>
      <p:sp>
        <p:nvSpPr>
          <p:cNvPr id="48135" name="Slide Number Placeholder 8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59A7080-D0C2-402B-9F12-A75B85CCC9E5}" type="slidenum">
              <a:rPr lang="en-US" smtClean="0"/>
              <a:pPr/>
              <a:t>45</a:t>
            </a:fld>
            <a:endParaRPr lang="en-US" smtClean="0"/>
          </a:p>
        </p:txBody>
      </p:sp>
      <p:sp>
        <p:nvSpPr>
          <p:cNvPr id="48136" name="Footer Placeholder 9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CS5540/6540 HCI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Video Games &amp; Entertainment</a:t>
            </a:r>
            <a:endParaRPr lang="en-US" dirty="0" smtClean="0"/>
          </a:p>
        </p:txBody>
      </p:sp>
      <p:sp>
        <p:nvSpPr>
          <p:cNvPr id="72707" name="Rectangle 3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301625" y="1600200"/>
            <a:ext cx="4191000" cy="4498975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 smtClean="0"/>
              <a:t>Ubiquitous</a:t>
            </a:r>
          </a:p>
          <a:p>
            <a:pPr eaLnBrk="1" hangingPunct="1">
              <a:defRPr/>
            </a:pPr>
            <a:r>
              <a:rPr lang="en-US" sz="2800" dirty="0" smtClean="0"/>
              <a:t>Huge Industry</a:t>
            </a:r>
          </a:p>
          <a:p>
            <a:pPr eaLnBrk="1" hangingPunct="1">
              <a:defRPr/>
            </a:pPr>
            <a:r>
              <a:rPr lang="en-US" sz="2800" dirty="0" smtClean="0"/>
              <a:t>The 900 pound gorilla</a:t>
            </a:r>
          </a:p>
          <a:p>
            <a:pPr lvl="1" eaLnBrk="1" hangingPunct="1">
              <a:defRPr/>
            </a:pPr>
            <a:r>
              <a:rPr lang="en-US" sz="2400" dirty="0" smtClean="0"/>
              <a:t>Drives many aspects of the field</a:t>
            </a:r>
            <a:endParaRPr lang="en-US" sz="2400" dirty="0" smtClean="0"/>
          </a:p>
        </p:txBody>
      </p:sp>
      <p:sp>
        <p:nvSpPr>
          <p:cNvPr id="48134" name="Date Placeholder 7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Fall 2010</a:t>
            </a:r>
          </a:p>
        </p:txBody>
      </p:sp>
      <p:sp>
        <p:nvSpPr>
          <p:cNvPr id="48135" name="Slide Number Placeholder 8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59A7080-D0C2-402B-9F12-A75B85CCC9E5}" type="slidenum">
              <a:rPr lang="en-US" smtClean="0"/>
              <a:pPr/>
              <a:t>46</a:t>
            </a:fld>
            <a:endParaRPr lang="en-US" smtClean="0"/>
          </a:p>
        </p:txBody>
      </p:sp>
      <p:sp>
        <p:nvSpPr>
          <p:cNvPr id="48136" name="Footer Placeholder 9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CS5540/6540 HCI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5712541" y="1540028"/>
            <a:ext cx="2600377" cy="1473047"/>
            <a:chOff x="2290916" y="4721264"/>
            <a:chExt cx="2600377" cy="1473047"/>
          </a:xfrm>
        </p:grpSpPr>
        <p:pic>
          <p:nvPicPr>
            <p:cNvPr id="111620" name="Picture 4" descr="Consoles and accessories"/>
            <p:cNvPicPr>
              <a:picLocks noChangeAspect="1" noChangeArrowheads="1"/>
            </p:cNvPicPr>
            <p:nvPr/>
          </p:nvPicPr>
          <p:blipFill>
            <a:blip r:embed="rId3" cstate="print"/>
            <a:srcRect l="35153" b="1496"/>
            <a:stretch>
              <a:fillRect/>
            </a:stretch>
          </p:blipFill>
          <p:spPr bwMode="auto">
            <a:xfrm>
              <a:off x="2290916" y="4721264"/>
              <a:ext cx="2600377" cy="1473047"/>
            </a:xfrm>
            <a:prstGeom prst="rect">
              <a:avLst/>
            </a:prstGeom>
            <a:noFill/>
          </p:spPr>
        </p:pic>
        <p:sp>
          <p:nvSpPr>
            <p:cNvPr id="13" name="Rectangle 12"/>
            <p:cNvSpPr/>
            <p:nvPr/>
          </p:nvSpPr>
          <p:spPr bwMode="auto">
            <a:xfrm>
              <a:off x="2290916" y="4817807"/>
              <a:ext cx="796413" cy="481780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</p:grpSp>
      <p:pic>
        <p:nvPicPr>
          <p:cNvPr id="111618" name="Picture 2" descr="Xbox 360 Customer's Choice Bundl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69293" y="4047255"/>
            <a:ext cx="2137236" cy="2137236"/>
          </a:xfrm>
          <a:prstGeom prst="rect">
            <a:avLst/>
          </a:prstGeom>
          <a:noFill/>
        </p:spPr>
      </p:pic>
      <p:pic>
        <p:nvPicPr>
          <p:cNvPr id="111622" name="Picture 6" descr="smg-wii-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68133" y="3837815"/>
            <a:ext cx="3346603" cy="25136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Fall 2010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CS5540/6540 HCI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37F41A-8B59-4DFB-A0AE-EEF7ED98E761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  <p:pic>
        <p:nvPicPr>
          <p:cNvPr id="109570" name="Picture 2" descr="Xbox 360 Customer's Choice Bund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0713" y="3429000"/>
            <a:ext cx="1714500" cy="1714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Conclusion</a:t>
            </a:r>
          </a:p>
        </p:txBody>
      </p:sp>
      <p:sp>
        <p:nvSpPr>
          <p:cNvPr id="200707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VR is like the space program</a:t>
            </a:r>
          </a:p>
          <a:p>
            <a:pPr lvl="1" eaLnBrk="1" hangingPunct="1">
              <a:defRPr/>
            </a:pPr>
            <a:r>
              <a:rPr lang="en-US" dirty="0" smtClean="0"/>
              <a:t>Lots of side benefits</a:t>
            </a:r>
          </a:p>
          <a:p>
            <a:pPr lvl="1" eaLnBrk="1" hangingPunct="1">
              <a:defRPr/>
            </a:pPr>
            <a:r>
              <a:rPr lang="en-US" dirty="0" smtClean="0"/>
              <a:t>Still little clear victory on the overall goal</a:t>
            </a:r>
          </a:p>
          <a:p>
            <a:pPr eaLnBrk="1" hangingPunct="1">
              <a:defRPr/>
            </a:pPr>
            <a:r>
              <a:rPr lang="en-US" dirty="0" smtClean="0"/>
              <a:t>Device technology is much improved</a:t>
            </a:r>
          </a:p>
          <a:p>
            <a:pPr eaLnBrk="1" hangingPunct="1">
              <a:defRPr/>
            </a:pPr>
            <a:r>
              <a:rPr lang="en-US" dirty="0" smtClean="0"/>
              <a:t>UI ideas are still primitive and inelegant</a:t>
            </a:r>
          </a:p>
        </p:txBody>
      </p:sp>
      <p:sp>
        <p:nvSpPr>
          <p:cNvPr id="49156" name="Date Placeholder 5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Fall 2010</a:t>
            </a:r>
          </a:p>
        </p:txBody>
      </p:sp>
      <p:sp>
        <p:nvSpPr>
          <p:cNvPr id="49157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A8F522F-109D-4F92-A16C-25D802C41E3F}" type="slidenum">
              <a:rPr lang="en-US" smtClean="0"/>
              <a:pPr/>
              <a:t>48</a:t>
            </a:fld>
            <a:endParaRPr lang="en-US" smtClean="0"/>
          </a:p>
        </p:txBody>
      </p:sp>
      <p:sp>
        <p:nvSpPr>
          <p:cNvPr id="49158" name="Footer Placeholder 7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CS5540/6540 HCI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VR as a Paradigm</a:t>
            </a:r>
          </a:p>
        </p:txBody>
      </p:sp>
      <p:sp>
        <p:nvSpPr>
          <p:cNvPr id="95235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mtClean="0"/>
              <a:t>VR is a paradigm for thinking about human-computer interfaces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mtClean="0"/>
              <a:t>What is the paradigm for a Windows PC?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mtClean="0"/>
              <a:t>What is the paradigm for an Xbox 360?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mtClean="0"/>
              <a:t>Others?</a:t>
            </a:r>
          </a:p>
          <a:p>
            <a:pPr lvl="1" eaLnBrk="1" hangingPunct="1">
              <a:lnSpc>
                <a:spcPct val="90000"/>
              </a:lnSpc>
              <a:defRPr/>
            </a:pPr>
            <a:endParaRPr lang="en-US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n-US" smtClean="0"/>
              <a:t>VR paradigm is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mtClean="0"/>
              <a:t>Immerse the user in data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mtClean="0"/>
              <a:t>Natural, emergent interface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smtClean="0"/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endParaRPr lang="en-US" smtClean="0"/>
          </a:p>
        </p:txBody>
      </p:sp>
      <p:sp>
        <p:nvSpPr>
          <p:cNvPr id="7172" name="Date Placeholder 5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Fall 2010</a:t>
            </a:r>
          </a:p>
        </p:txBody>
      </p:sp>
      <p:sp>
        <p:nvSpPr>
          <p:cNvPr id="7173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5F06CA5-96BC-430B-9F9C-BC2BBAF9C46C}" type="slidenum">
              <a:rPr lang="en-US" smtClean="0"/>
              <a:pPr/>
              <a:t>5</a:t>
            </a:fld>
            <a:endParaRPr lang="en-US" smtClean="0"/>
          </a:p>
        </p:txBody>
      </p:sp>
      <p:sp>
        <p:nvSpPr>
          <p:cNvPr id="7174" name="Footer Placeholder 7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CS5540/6540 HCI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VR History</a:t>
            </a:r>
          </a:p>
        </p:txBody>
      </p:sp>
      <p:sp>
        <p:nvSpPr>
          <p:cNvPr id="97283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301625" y="1311275"/>
            <a:ext cx="8540750" cy="47879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800" dirty="0" smtClean="0"/>
              <a:t>70’s and 80’s – early work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800" dirty="0" smtClean="0"/>
              <a:t>Early 1990’s – immense enthusiasm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400" dirty="0" err="1" smtClean="0">
                <a:hlinkClick r:id="rId2"/>
              </a:rPr>
              <a:t>Virtuality</a:t>
            </a:r>
            <a:r>
              <a:rPr lang="en-US" sz="2400" dirty="0" smtClean="0">
                <a:hlinkClick r:id="rId2"/>
              </a:rPr>
              <a:t> arcade games</a:t>
            </a:r>
            <a:endParaRPr lang="en-US" sz="24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en-US" sz="2800" dirty="0" smtClean="0"/>
              <a:t>Late 90’s – immense disappointment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400" dirty="0" smtClean="0"/>
              <a:t>Researchers complain of the attention www is getting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800" dirty="0" smtClean="0"/>
              <a:t>Current – commodity elements available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400" dirty="0" err="1" smtClean="0"/>
              <a:t>Wii</a:t>
            </a:r>
            <a:endParaRPr lang="en-US" sz="2400" dirty="0" smtClean="0"/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400" dirty="0" smtClean="0"/>
              <a:t>Touch screens – </a:t>
            </a:r>
            <a:r>
              <a:rPr lang="en-US" sz="2400" dirty="0" err="1" smtClean="0"/>
              <a:t>iPhone</a:t>
            </a:r>
            <a:r>
              <a:rPr lang="en-US" sz="2400" dirty="0" smtClean="0"/>
              <a:t>, etc.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400" dirty="0" smtClean="0"/>
              <a:t>Personal video displays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400" dirty="0" smtClean="0"/>
              <a:t>Second Life, MMORPG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400" dirty="0" smtClean="0"/>
              <a:t>3D IMAX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400" dirty="0" smtClean="0"/>
              <a:t>G-speak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2400" dirty="0" smtClean="0"/>
          </a:p>
        </p:txBody>
      </p:sp>
      <p:sp>
        <p:nvSpPr>
          <p:cNvPr id="8196" name="Date Placeholder 5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Fall 2010</a:t>
            </a:r>
          </a:p>
        </p:txBody>
      </p:sp>
      <p:sp>
        <p:nvSpPr>
          <p:cNvPr id="8197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438D259-4142-4292-B958-B33890CE5496}" type="slidenum">
              <a:rPr lang="en-US" smtClean="0"/>
              <a:pPr/>
              <a:t>6</a:t>
            </a:fld>
            <a:endParaRPr lang="en-US" smtClean="0"/>
          </a:p>
        </p:txBody>
      </p:sp>
      <p:sp>
        <p:nvSpPr>
          <p:cNvPr id="8198" name="Footer Placeholder 7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CS5540/6540 HCI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VR and Sensory Input</a:t>
            </a:r>
          </a:p>
        </p:txBody>
      </p:sp>
      <p:sp>
        <p:nvSpPr>
          <p:cNvPr id="98307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Much effort has been in developing technologies to immerse the user</a:t>
            </a:r>
          </a:p>
          <a:p>
            <a:pPr eaLnBrk="1" hangingPunct="1">
              <a:defRPr/>
            </a:pPr>
            <a:endParaRPr lang="en-US" smtClean="0"/>
          </a:p>
        </p:txBody>
      </p:sp>
      <p:pic>
        <p:nvPicPr>
          <p:cNvPr id="9220" name="Picture 4"/>
          <p:cNvPicPr>
            <a:picLocks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911350" y="2867025"/>
            <a:ext cx="4886325" cy="3624263"/>
          </a:xfrm>
          <a:noFill/>
        </p:spPr>
      </p:pic>
      <p:sp>
        <p:nvSpPr>
          <p:cNvPr id="9221" name="Date Placeholder 6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Fall 2010</a:t>
            </a:r>
          </a:p>
        </p:txBody>
      </p:sp>
      <p:sp>
        <p:nvSpPr>
          <p:cNvPr id="9222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591AD2B-6961-4102-A823-117AA3BB5FAE}" type="slidenum">
              <a:rPr lang="en-US" smtClean="0"/>
              <a:pPr/>
              <a:t>7</a:t>
            </a:fld>
            <a:endParaRPr lang="en-US" smtClean="0"/>
          </a:p>
        </p:txBody>
      </p:sp>
      <p:sp>
        <p:nvSpPr>
          <p:cNvPr id="9223" name="Footer Placeholder 8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CS5540/6540 HCI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VR and Sight</a:t>
            </a:r>
          </a:p>
        </p:txBody>
      </p:sp>
      <p:sp>
        <p:nvSpPr>
          <p:cNvPr id="18435" name="Rectangle 3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301625" y="1352550"/>
            <a:ext cx="8842375" cy="909638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charset="0"/>
              <a:buNone/>
              <a:defRPr/>
            </a:pPr>
            <a:r>
              <a:rPr lang="en-US" sz="2400" dirty="0" smtClean="0"/>
              <a:t>Head-mounted display	</a:t>
            </a:r>
            <a:r>
              <a:rPr lang="en-US" sz="2400" dirty="0" err="1" smtClean="0"/>
              <a:t>Powerwall</a:t>
            </a:r>
            <a:r>
              <a:rPr lang="en-US" sz="2400" dirty="0" smtClean="0"/>
              <a:t>		    CAVE</a:t>
            </a:r>
            <a:r>
              <a:rPr lang="en-US" sz="2800" dirty="0" smtClean="0"/>
              <a:t> 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charset="0"/>
              <a:buNone/>
              <a:defRPr/>
            </a:pPr>
            <a:r>
              <a:rPr lang="en-US" sz="2800" dirty="0" smtClean="0"/>
              <a:t>		</a:t>
            </a:r>
            <a:r>
              <a:rPr lang="en-US" sz="2000" dirty="0" smtClean="0"/>
              <a:t>(HMD)</a:t>
            </a:r>
            <a:r>
              <a:rPr lang="en-US" sz="2800" dirty="0" smtClean="0"/>
              <a:t>						</a:t>
            </a:r>
            <a:endParaRPr lang="en-US" sz="1600" dirty="0" smtClean="0"/>
          </a:p>
          <a:p>
            <a:pPr eaLnBrk="1" hangingPunct="1">
              <a:lnSpc>
                <a:spcPct val="90000"/>
              </a:lnSpc>
              <a:spcBef>
                <a:spcPct val="0"/>
              </a:spcBef>
              <a:defRPr/>
            </a:pPr>
            <a:endParaRPr lang="en-US" sz="2800" dirty="0" smtClean="0"/>
          </a:p>
        </p:txBody>
      </p:sp>
      <p:pic>
        <p:nvPicPr>
          <p:cNvPr id="10244" name="Picture 9"/>
          <p:cNvPicPr>
            <a:picLocks noChangeAspect="1" noChangeArrowheads="1"/>
          </p:cNvPicPr>
          <p:nvPr>
            <p:ph sz="half" idx="2"/>
          </p:nvPr>
        </p:nvPicPr>
        <p:blipFill>
          <a:blip r:embed="rId3" cstate="print"/>
          <a:srcRect r="24817"/>
          <a:stretch>
            <a:fillRect/>
          </a:stretch>
        </p:blipFill>
        <p:spPr>
          <a:xfrm>
            <a:off x="3189288" y="2579688"/>
            <a:ext cx="2681287" cy="1816100"/>
          </a:xfrm>
          <a:noFill/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775" y="2566988"/>
            <a:ext cx="2516188" cy="242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3" name="Text Box 11"/>
          <p:cNvSpPr txBox="1">
            <a:spLocks noChangeArrowheads="1"/>
          </p:cNvSpPr>
          <p:nvPr/>
        </p:nvSpPr>
        <p:spPr bwMode="auto">
          <a:xfrm>
            <a:off x="341313" y="2428875"/>
            <a:ext cx="2625725" cy="4318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buNone/>
              <a:defRPr/>
            </a:pPr>
            <a:r>
              <a:rPr lang="en-US" sz="1400">
                <a:solidFill>
                  <a:srgbClr val="00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Ivan Sutherland developed the modern HMD at Utah (1969)</a:t>
            </a:r>
            <a:endParaRPr lang="en-US" sz="1400">
              <a:solidFill>
                <a:srgbClr val="00FF00"/>
              </a:solidFill>
            </a:endParaRPr>
          </a:p>
        </p:txBody>
      </p:sp>
      <p:pic>
        <p:nvPicPr>
          <p:cNvPr id="10247" name="Picture 12">
            <a:hlinkClick r:id="rId5" action="ppaction://hlinkfil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88075" y="2565400"/>
            <a:ext cx="2722563" cy="203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8" name="Picture 1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8800" y="5040313"/>
            <a:ext cx="2165350" cy="160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9" name="Picture 1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97650" y="4673600"/>
            <a:ext cx="2049463" cy="164623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10250" name="Date Placeholder 1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Fall 2010</a:t>
            </a:r>
          </a:p>
        </p:txBody>
      </p:sp>
      <p:sp>
        <p:nvSpPr>
          <p:cNvPr id="10251" name="Slide Number Placeholder 1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08FF0FC-4097-444A-AC99-9695689FF340}" type="slidenum">
              <a:rPr lang="en-US" smtClean="0"/>
              <a:pPr/>
              <a:t>8</a:t>
            </a:fld>
            <a:endParaRPr lang="en-US" smtClean="0"/>
          </a:p>
        </p:txBody>
      </p:sp>
      <p:sp>
        <p:nvSpPr>
          <p:cNvPr id="10252" name="Footer Placeholder 1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CS5540/6540 HCI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Current</a:t>
            </a:r>
          </a:p>
        </p:txBody>
      </p:sp>
      <p:sp>
        <p:nvSpPr>
          <p:cNvPr id="101380" name="Rectangle 4"/>
          <p:cNvSpPr>
            <a:spLocks noGrp="1" noRot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800" smtClean="0"/>
              <a:t>Better HMDs</a:t>
            </a:r>
          </a:p>
          <a:p>
            <a:pPr lvl="1" eaLnBrk="1" hangingPunct="1">
              <a:defRPr/>
            </a:pPr>
            <a:r>
              <a:rPr lang="en-US" sz="2400" smtClean="0"/>
              <a:t>Sensics</a:t>
            </a:r>
          </a:p>
          <a:p>
            <a:pPr lvl="2" eaLnBrk="1" hangingPunct="1">
              <a:defRPr/>
            </a:pPr>
            <a:r>
              <a:rPr lang="en-US" sz="2000" smtClean="0"/>
              <a:t>Tiled OLED displays</a:t>
            </a:r>
          </a:p>
          <a:p>
            <a:pPr lvl="2" eaLnBrk="1" hangingPunct="1">
              <a:defRPr/>
            </a:pPr>
            <a:r>
              <a:rPr lang="en-US" sz="2000" smtClean="0"/>
              <a:t>4K x 2K resolution</a:t>
            </a:r>
          </a:p>
          <a:p>
            <a:pPr lvl="2" eaLnBrk="1" hangingPunct="1">
              <a:defRPr/>
            </a:pPr>
            <a:r>
              <a:rPr lang="en-US" sz="2000" smtClean="0"/>
              <a:t>Panoramic</a:t>
            </a:r>
          </a:p>
          <a:p>
            <a:pPr eaLnBrk="1" hangingPunct="1">
              <a:defRPr/>
            </a:pPr>
            <a:endParaRPr lang="en-US" sz="2800" smtClean="0"/>
          </a:p>
          <a:p>
            <a:pPr eaLnBrk="1" hangingPunct="1">
              <a:defRPr/>
            </a:pPr>
            <a:r>
              <a:rPr lang="en-US" sz="2800" smtClean="0"/>
              <a:t>Autostereoscopic displays</a:t>
            </a:r>
          </a:p>
          <a:p>
            <a:pPr eaLnBrk="1" hangingPunct="1">
              <a:defRPr/>
            </a:pPr>
            <a:r>
              <a:rPr lang="en-US" sz="2800" smtClean="0"/>
              <a:t>Higher-res CAVEs</a:t>
            </a:r>
          </a:p>
        </p:txBody>
      </p:sp>
      <p:pic>
        <p:nvPicPr>
          <p:cNvPr id="11268" name="Picture 6"/>
          <p:cNvPicPr>
            <a:picLocks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137150" y="1497013"/>
            <a:ext cx="2921000" cy="1343025"/>
          </a:xfrm>
          <a:noFill/>
        </p:spPr>
      </p:pic>
      <p:pic>
        <p:nvPicPr>
          <p:cNvPr id="11269" name="Picture 8"/>
          <p:cNvPicPr>
            <a:picLocks noChangeAspect="1" noChangeArrowheads="1"/>
          </p:cNvPicPr>
          <p:nvPr>
            <p:ph sz="quarter" idx="3"/>
          </p:nvPr>
        </p:nvPicPr>
        <p:blipFill>
          <a:blip r:embed="rId3" cstate="print"/>
          <a:srcRect t="14973" b="3540"/>
          <a:stretch>
            <a:fillRect/>
          </a:stretch>
        </p:blipFill>
        <p:spPr>
          <a:xfrm>
            <a:off x="4198938" y="3579813"/>
            <a:ext cx="2255837" cy="2446337"/>
          </a:xfrm>
          <a:noFill/>
        </p:spPr>
      </p:pic>
      <p:pic>
        <p:nvPicPr>
          <p:cNvPr id="11270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08750" y="3586163"/>
            <a:ext cx="2333625" cy="2487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1" name="Date Placeholder 8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Fall 2010</a:t>
            </a:r>
          </a:p>
        </p:txBody>
      </p:sp>
      <p:sp>
        <p:nvSpPr>
          <p:cNvPr id="11272" name="Slide Number Placeholder 9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E470560-48F8-4934-A633-632EBD15786F}" type="slidenum">
              <a:rPr lang="en-US" smtClean="0"/>
              <a:pPr/>
              <a:t>9</a:t>
            </a:fld>
            <a:endParaRPr lang="en-US" smtClean="0"/>
          </a:p>
        </p:txBody>
      </p:sp>
      <p:sp>
        <p:nvSpPr>
          <p:cNvPr id="11273" name="Footer Placeholder 10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CS5540/6540 HCI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mpass">
  <a:themeElements>
    <a:clrScheme name="Compass 2">
      <a:dk1>
        <a:srgbClr val="5B5D6B"/>
      </a:dk1>
      <a:lt1>
        <a:srgbClr val="FFFFFF"/>
      </a:lt1>
      <a:dk2>
        <a:srgbClr val="5A5C6C"/>
      </a:dk2>
      <a:lt2>
        <a:srgbClr val="FFFFCC"/>
      </a:lt2>
      <a:accent1>
        <a:srgbClr val="9966FF"/>
      </a:accent1>
      <a:accent2>
        <a:srgbClr val="9383B3"/>
      </a:accent2>
      <a:accent3>
        <a:srgbClr val="B5B5BA"/>
      </a:accent3>
      <a:accent4>
        <a:srgbClr val="DADADA"/>
      </a:accent4>
      <a:accent5>
        <a:srgbClr val="CAB8FF"/>
      </a:accent5>
      <a:accent6>
        <a:srgbClr val="8576A2"/>
      </a:accent6>
      <a:hlink>
        <a:srgbClr val="A3C145"/>
      </a:hlink>
      <a:folHlink>
        <a:srgbClr val="6FA9B7"/>
      </a:folHlink>
    </a:clrScheme>
    <a:fontScheme name="Compas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Compass 1">
        <a:dk1>
          <a:srgbClr val="00007A"/>
        </a:dk1>
        <a:lt1>
          <a:srgbClr val="FFFFFF"/>
        </a:lt1>
        <a:dk2>
          <a:srgbClr val="000066"/>
        </a:dk2>
        <a:lt2>
          <a:srgbClr val="CCECFF"/>
        </a:lt2>
        <a:accent1>
          <a:srgbClr val="6F64C2"/>
        </a:accent1>
        <a:accent2>
          <a:srgbClr val="0089BA"/>
        </a:accent2>
        <a:accent3>
          <a:srgbClr val="AAAAB8"/>
        </a:accent3>
        <a:accent4>
          <a:srgbClr val="DADADA"/>
        </a:accent4>
        <a:accent5>
          <a:srgbClr val="BBB8DD"/>
        </a:accent5>
        <a:accent6>
          <a:srgbClr val="007CA8"/>
        </a:accent6>
        <a:hlink>
          <a:srgbClr val="66CCFF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2">
        <a:dk1>
          <a:srgbClr val="5B5D6B"/>
        </a:dk1>
        <a:lt1>
          <a:srgbClr val="FFFFFF"/>
        </a:lt1>
        <a:dk2>
          <a:srgbClr val="5A5C6C"/>
        </a:dk2>
        <a:lt2>
          <a:srgbClr val="FFFFCC"/>
        </a:lt2>
        <a:accent1>
          <a:srgbClr val="9966FF"/>
        </a:accent1>
        <a:accent2>
          <a:srgbClr val="9383B3"/>
        </a:accent2>
        <a:accent3>
          <a:srgbClr val="B5B5BA"/>
        </a:accent3>
        <a:accent4>
          <a:srgbClr val="DADADA"/>
        </a:accent4>
        <a:accent5>
          <a:srgbClr val="CAB8FF"/>
        </a:accent5>
        <a:accent6>
          <a:srgbClr val="8576A2"/>
        </a:accent6>
        <a:hlink>
          <a:srgbClr val="A3C145"/>
        </a:hlink>
        <a:folHlink>
          <a:srgbClr val="6FA9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3">
        <a:dk1>
          <a:srgbClr val="860000"/>
        </a:dk1>
        <a:lt1>
          <a:srgbClr val="FFFFFF"/>
        </a:lt1>
        <a:dk2>
          <a:srgbClr val="800000"/>
        </a:dk2>
        <a:lt2>
          <a:srgbClr val="FFFFCC"/>
        </a:lt2>
        <a:accent1>
          <a:srgbClr val="FF6600"/>
        </a:accent1>
        <a:accent2>
          <a:srgbClr val="FF9933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E78A2D"/>
        </a:accent6>
        <a:hlink>
          <a:srgbClr val="FF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4">
        <a:dk1>
          <a:srgbClr val="676A5C"/>
        </a:dk1>
        <a:lt1>
          <a:srgbClr val="FFFFFF"/>
        </a:lt1>
        <a:dk2>
          <a:srgbClr val="686B5D"/>
        </a:dk2>
        <a:lt2>
          <a:srgbClr val="FFFFCC"/>
        </a:lt2>
        <a:accent1>
          <a:srgbClr val="CC6600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E2B8AA"/>
        </a:accent5>
        <a:accent6>
          <a:srgbClr val="738F98"/>
        </a:accent6>
        <a:hlink>
          <a:srgbClr val="DDBF4F"/>
        </a:hlink>
        <a:folHlink>
          <a:srgbClr val="B7B6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5">
        <a:dk1>
          <a:srgbClr val="AC835E"/>
        </a:dk1>
        <a:lt1>
          <a:srgbClr val="FFFFFF"/>
        </a:lt1>
        <a:dk2>
          <a:srgbClr val="AE8764"/>
        </a:dk2>
        <a:lt2>
          <a:srgbClr val="FFFFCC"/>
        </a:lt2>
        <a:accent1>
          <a:srgbClr val="CC6600"/>
        </a:accent1>
        <a:accent2>
          <a:srgbClr val="FF5050"/>
        </a:accent2>
        <a:accent3>
          <a:srgbClr val="D3C3B8"/>
        </a:accent3>
        <a:accent4>
          <a:srgbClr val="DADADA"/>
        </a:accent4>
        <a:accent5>
          <a:srgbClr val="E2B8AA"/>
        </a:accent5>
        <a:accent6>
          <a:srgbClr val="E74848"/>
        </a:accent6>
        <a:hlink>
          <a:srgbClr val="FFCC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6">
        <a:dk1>
          <a:srgbClr val="526133"/>
        </a:dk1>
        <a:lt1>
          <a:srgbClr val="FFFFFF"/>
        </a:lt1>
        <a:dk2>
          <a:srgbClr val="4E5D31"/>
        </a:dk2>
        <a:lt2>
          <a:srgbClr val="FFFFCC"/>
        </a:lt2>
        <a:accent1>
          <a:srgbClr val="99CC00"/>
        </a:accent1>
        <a:accent2>
          <a:srgbClr val="7A9505"/>
        </a:accent2>
        <a:accent3>
          <a:srgbClr val="B2B6AD"/>
        </a:accent3>
        <a:accent4>
          <a:srgbClr val="DADADA"/>
        </a:accent4>
        <a:accent5>
          <a:srgbClr val="CAE2AA"/>
        </a:accent5>
        <a:accent6>
          <a:srgbClr val="6E8704"/>
        </a:accent6>
        <a:hlink>
          <a:srgbClr val="FFCC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7">
        <a:dk1>
          <a:srgbClr val="000000"/>
        </a:dk1>
        <a:lt1>
          <a:srgbClr val="DDDCC5"/>
        </a:lt1>
        <a:dk2>
          <a:srgbClr val="95934B"/>
        </a:dk2>
        <a:lt2>
          <a:srgbClr val="DBDAC3"/>
        </a:lt2>
        <a:accent1>
          <a:srgbClr val="EAEBE1"/>
        </a:accent1>
        <a:accent2>
          <a:srgbClr val="9DB0B7"/>
        </a:accent2>
        <a:accent3>
          <a:srgbClr val="EBEBDF"/>
        </a:accent3>
        <a:accent4>
          <a:srgbClr val="000000"/>
        </a:accent4>
        <a:accent5>
          <a:srgbClr val="F3F3EE"/>
        </a:accent5>
        <a:accent6>
          <a:srgbClr val="8E9FA6"/>
        </a:accent6>
        <a:hlink>
          <a:srgbClr val="009900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pass 8">
        <a:dk1>
          <a:srgbClr val="007E7B"/>
        </a:dk1>
        <a:lt1>
          <a:srgbClr val="FFFFFF"/>
        </a:lt1>
        <a:dk2>
          <a:srgbClr val="008080"/>
        </a:dk2>
        <a:lt2>
          <a:srgbClr val="FFFF99"/>
        </a:lt2>
        <a:accent1>
          <a:srgbClr val="33CCCC"/>
        </a:accent1>
        <a:accent2>
          <a:srgbClr val="00CC66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00B95C"/>
        </a:accent6>
        <a:hlink>
          <a:srgbClr val="CCFFCC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9">
        <a:dk1>
          <a:srgbClr val="000000"/>
        </a:dk1>
        <a:lt1>
          <a:srgbClr val="FFFFFF"/>
        </a:lt1>
        <a:dk2>
          <a:srgbClr val="000000"/>
        </a:dk2>
        <a:lt2>
          <a:srgbClr val="FEFEFE"/>
        </a:lt2>
        <a:accent1>
          <a:srgbClr val="E1E1FF"/>
        </a:accent1>
        <a:accent2>
          <a:srgbClr val="D9FFF8"/>
        </a:accent2>
        <a:accent3>
          <a:srgbClr val="FFFFFF"/>
        </a:accent3>
        <a:accent4>
          <a:srgbClr val="000000"/>
        </a:accent4>
        <a:accent5>
          <a:srgbClr val="EEEEFF"/>
        </a:accent5>
        <a:accent6>
          <a:srgbClr val="C4E7E1"/>
        </a:accent6>
        <a:hlink>
          <a:srgbClr val="9966FF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Compass</Template>
  <TotalTime>2933</TotalTime>
  <Words>1249</Words>
  <Application>Microsoft Office PowerPoint</Application>
  <PresentationFormat>On-screen Show (4:3)</PresentationFormat>
  <Paragraphs>476</Paragraphs>
  <Slides>48</Slides>
  <Notes>43</Notes>
  <HiddenSlides>0</HiddenSlides>
  <MMClips>2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4" baseType="lpstr">
      <vt:lpstr>Tahoma</vt:lpstr>
      <vt:lpstr>Arial</vt:lpstr>
      <vt:lpstr>Wingdings</vt:lpstr>
      <vt:lpstr>Verdana</vt:lpstr>
      <vt:lpstr>Compass</vt:lpstr>
      <vt:lpstr>Adobe Acrobat Document</vt:lpstr>
      <vt:lpstr>Virtual Reality </vt:lpstr>
      <vt:lpstr>What is Virtual Reality?</vt:lpstr>
      <vt:lpstr>What is Virtual Reality?</vt:lpstr>
      <vt:lpstr>VR as a Paradigm</vt:lpstr>
      <vt:lpstr>VR as a Paradigm</vt:lpstr>
      <vt:lpstr>VR History</vt:lpstr>
      <vt:lpstr>VR and Sensory Input</vt:lpstr>
      <vt:lpstr>VR and Sight</vt:lpstr>
      <vt:lpstr>Current</vt:lpstr>
      <vt:lpstr>VR and Touch</vt:lpstr>
      <vt:lpstr>Position Tracking</vt:lpstr>
      <vt:lpstr>Head Tracking</vt:lpstr>
      <vt:lpstr>Hand Tracking</vt:lpstr>
      <vt:lpstr>Body Tracking</vt:lpstr>
      <vt:lpstr>Haptics</vt:lpstr>
      <vt:lpstr>Example</vt:lpstr>
      <vt:lpstr>Sound in VR</vt:lpstr>
      <vt:lpstr>Olfactory Displays</vt:lpstr>
      <vt:lpstr>Smell Cannon</vt:lpstr>
      <vt:lpstr>Gustatory Displays</vt:lpstr>
      <vt:lpstr>VR Interfaces</vt:lpstr>
      <vt:lpstr>VR Interface Challenges</vt:lpstr>
      <vt:lpstr>From the Beginning</vt:lpstr>
      <vt:lpstr>Pointing: Put That There</vt:lpstr>
      <vt:lpstr>Pointing: JD-CAD (1993)</vt:lpstr>
      <vt:lpstr>Silk Cursor</vt:lpstr>
      <vt:lpstr>Hand: GoGo Interaction (1996)</vt:lpstr>
      <vt:lpstr>Image Plane Techniques </vt:lpstr>
      <vt:lpstr>World in Miniature</vt:lpstr>
      <vt:lpstr>Exploring Large Virtual Spaces</vt:lpstr>
      <vt:lpstr>Menus in Virtual Space</vt:lpstr>
      <vt:lpstr>Menus in Virtual Space</vt:lpstr>
      <vt:lpstr>Physical Props</vt:lpstr>
      <vt:lpstr>Menus in Virtual Space</vt:lpstr>
      <vt:lpstr>Menus in Virtual Spaces</vt:lpstr>
      <vt:lpstr>Gestures</vt:lpstr>
      <vt:lpstr>Numerical Input</vt:lpstr>
      <vt:lpstr>Who is using VR?</vt:lpstr>
      <vt:lpstr>Military</vt:lpstr>
      <vt:lpstr>Scientific visualization</vt:lpstr>
      <vt:lpstr>Stress Therapy</vt:lpstr>
      <vt:lpstr>Business infrastructure</vt:lpstr>
      <vt:lpstr>Medical</vt:lpstr>
      <vt:lpstr>Medical</vt:lpstr>
      <vt:lpstr>Car companies</vt:lpstr>
      <vt:lpstr>Video Games &amp; Entertainment</vt:lpstr>
      <vt:lpstr>Slide 47</vt:lpstr>
      <vt:lpstr>Conclusion</vt:lpstr>
    </vt:vector>
  </TitlesOfParts>
  <Company>University of Utah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Virtual Reality</dc:title>
  <dc:creator>David Johnson</dc:creator>
  <cp:lastModifiedBy>Richard Riesenfeld</cp:lastModifiedBy>
  <cp:revision>37</cp:revision>
  <dcterms:created xsi:type="dcterms:W3CDTF">2008-04-17T16:26:24Z</dcterms:created>
  <dcterms:modified xsi:type="dcterms:W3CDTF">2010-11-08T10:14:36Z</dcterms:modified>
</cp:coreProperties>
</file>